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79" r:id="rId3"/>
    <p:sldId id="256" r:id="rId4"/>
    <p:sldId id="257" r:id="rId5"/>
    <p:sldId id="258" r:id="rId6"/>
    <p:sldId id="267" r:id="rId7"/>
    <p:sldId id="259" r:id="rId8"/>
    <p:sldId id="268" r:id="rId9"/>
    <p:sldId id="260" r:id="rId10"/>
    <p:sldId id="282" r:id="rId11"/>
    <p:sldId id="283" r:id="rId12"/>
    <p:sldId id="284" r:id="rId13"/>
    <p:sldId id="285" r:id="rId14"/>
    <p:sldId id="266" r:id="rId15"/>
    <p:sldId id="263" r:id="rId16"/>
    <p:sldId id="271" r:id="rId17"/>
    <p:sldId id="272" r:id="rId18"/>
    <p:sldId id="273" r:id="rId19"/>
    <p:sldId id="286" r:id="rId20"/>
    <p:sldId id="274" r:id="rId21"/>
    <p:sldId id="275" r:id="rId22"/>
    <p:sldId id="277" r:id="rId2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CC"/>
    <a:srgbClr val="FFFFFF"/>
    <a:srgbClr val="FF0000"/>
    <a:srgbClr val="660066"/>
    <a:srgbClr val="996633"/>
    <a:srgbClr val="CC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cuong240794@hotmail.com" userId="e7112584f44f2d40" providerId="LiveId" clId="{BED1B1F4-7B22-4E25-AFD1-6C71E88A2A95}"/>
    <pc:docChg chg="modSld sldOrd">
      <pc:chgData name="tricuong240794@hotmail.com" userId="e7112584f44f2d40" providerId="LiveId" clId="{BED1B1F4-7B22-4E25-AFD1-6C71E88A2A95}" dt="2021-09-06T17:58:22.886" v="1"/>
      <pc:docMkLst>
        <pc:docMk/>
      </pc:docMkLst>
      <pc:sldChg chg="ord">
        <pc:chgData name="tricuong240794@hotmail.com" userId="e7112584f44f2d40" providerId="LiveId" clId="{BED1B1F4-7B22-4E25-AFD1-6C71E88A2A95}" dt="2021-09-06T17:58:22.886" v="1"/>
        <pc:sldMkLst>
          <pc:docMk/>
          <pc:sldMk cId="0"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3074" name="Group 11"/>
          <p:cNvGrpSpPr/>
          <p:nvPr/>
        </p:nvGrpSpPr>
        <p:grpSpPr>
          <a:xfrm>
            <a:off x="0" y="0"/>
            <a:ext cx="9144000" cy="6858000"/>
            <a:chOff x="0" y="0"/>
            <a:chExt cx="9144677" cy="6858000"/>
          </a:xfrm>
        </p:grpSpPr>
        <p:pic>
          <p:nvPicPr>
            <p:cNvPr id="3081" name="Picture 12" descr="SD-PanelTitle-R1.png"/>
            <p:cNvPicPr>
              <a:picLocks noChangeAspect="1"/>
            </p:cNvPicPr>
            <p:nvPr/>
          </p:nvPicPr>
          <p:blipFill>
            <a:blip r:embed="rId3"/>
            <a:stretch>
              <a:fillRect/>
            </a:stretch>
          </p:blipFill>
          <p:spPr>
            <a:xfrm>
              <a:off x="0" y="0"/>
              <a:ext cx="9144000" cy="6858000"/>
            </a:xfrm>
            <a:prstGeom prst="rect">
              <a:avLst/>
            </a:prstGeom>
            <a:noFill/>
            <a:ln w="9525">
              <a:noFill/>
            </a:ln>
          </p:spPr>
        </p:pic>
        <p:sp>
          <p:nvSpPr>
            <p:cNvPr id="14" name="Rectangle 13"/>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85" name="Picture 14" descr="HDRibbonTitle-UniformTrim.png"/>
            <p:cNvPicPr>
              <a:picLocks noChangeAspect="1"/>
            </p:cNvPicPr>
            <p:nvPr/>
          </p:nvPicPr>
          <p:blipFill>
            <a:blip r:embed="rId4"/>
            <a:srcRect l="-2" r="47958"/>
            <a:stretch>
              <a:fillRect/>
            </a:stretch>
          </p:blipFill>
          <p:spPr>
            <a:xfrm>
              <a:off x="0" y="3128434"/>
              <a:ext cx="1664208" cy="612648"/>
            </a:xfrm>
            <a:prstGeom prst="rect">
              <a:avLst/>
            </a:prstGeom>
            <a:noFill/>
            <a:ln w="9525">
              <a:noFill/>
            </a:ln>
          </p:spPr>
        </p:pic>
        <p:pic>
          <p:nvPicPr>
            <p:cNvPr id="3086" name="Picture 15" descr="HDRibbonTitle-UniformTrim.png"/>
            <p:cNvPicPr>
              <a:picLocks noChangeAspect="1"/>
            </p:cNvPicPr>
            <p:nvPr/>
          </p:nvPicPr>
          <p:blipFill>
            <a:blip r:embed="rId4"/>
            <a:srcRect l="-2" r="47958"/>
            <a:stretch>
              <a:fillRect/>
            </a:stretch>
          </p:blipFill>
          <p:spPr>
            <a:xfrm>
              <a:off x="7480469" y="3128434"/>
              <a:ext cx="1664208" cy="612648"/>
            </a:xfrm>
            <a:prstGeom prst="rect">
              <a:avLst/>
            </a:prstGeom>
            <a:noFill/>
            <a:ln w="9525">
              <a:noFill/>
            </a:ln>
          </p:spPr>
        </p:pic>
      </p:grpSp>
      <p:cxnSp>
        <p:nvCxnSpPr>
          <p:cNvPr id="17" name="Straight Connector 16"/>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Date Placeholder 3"/>
          <p:cNvSpPr>
            <a:spLocks noGrp="1"/>
          </p:cNvSpPr>
          <p:nvPr>
            <p:ph type="dt" sz="half" idx="2"/>
          </p:nvPr>
        </p:nvSpPr>
        <p:spPr>
          <a:xfrm>
            <a:off x="6065838" y="5054600"/>
            <a:ext cx="67310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9" name="Footer Placeholder 4"/>
          <p:cNvSpPr>
            <a:spLocks noGrp="1"/>
          </p:cNvSpPr>
          <p:nvPr>
            <p:ph type="ftr" sz="quarter" idx="3"/>
          </p:nvPr>
        </p:nvSpPr>
        <p:spPr>
          <a:xfrm>
            <a:off x="1922463" y="5054600"/>
            <a:ext cx="40640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0" name="Slide Number Placeholder 5"/>
          <p:cNvSpPr>
            <a:spLocks noGrp="1"/>
          </p:cNvSpPr>
          <p:nvPr>
            <p:ph type="sldNum" sz="quarter" idx="4"/>
          </p:nvPr>
        </p:nvSpPr>
        <p:spPr>
          <a:xfrm>
            <a:off x="6816725" y="5054600"/>
            <a:ext cx="41433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B6BA9CB-4B2D-4282-8B9A-A3A89E8FDA1E}"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277938" y="2355850"/>
            <a:ext cx="65960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5"/>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E23004F-2AA3-4CCE-BBB8-DEBED476388E}"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277938" y="3598863"/>
            <a:ext cx="65960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5"/>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72A5C66-B0E1-41AD-BF04-BCE9EADA8AAB}"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277938" y="2355850"/>
            <a:ext cx="65960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4"/>
          <p:cNvSpPr>
            <a:spLocks noGrp="1"/>
          </p:cNvSpPr>
          <p:nvPr>
            <p:ph type="dt" sz="half" idx="1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Footer Placeholder 5"/>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6"/>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42E9E34-E4B3-4F31-B367-BDC3019D64DD}"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277938" y="2354263"/>
            <a:ext cx="65960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6"/>
          <p:cNvSpPr>
            <a:spLocks noGrp="1"/>
          </p:cNvSpPr>
          <p:nvPr>
            <p:ph type="dt" sz="half" idx="1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Footer Placeholder 7"/>
          <p:cNvSpPr>
            <a:spLocks noGrp="1"/>
          </p:cNvSpPr>
          <p:nvPr>
            <p:ph type="ftr" sz="quarter" idx="1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8"/>
          <p:cNvSpPr>
            <a:spLocks noGrp="1"/>
          </p:cNvSpPr>
          <p:nvPr>
            <p:ph type="sldNum" sz="quarter" idx="1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CFC2BC6-74DF-42C5-9864-F03518DBEDBE}"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277938" y="2354263"/>
            <a:ext cx="65960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13" name="Date Placeholder 2"/>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Footer Placeholder 3"/>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4"/>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459B947-F404-4563-A9AE-F60AB0300D6D}"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9981E7F-A0A2-41A4-ABD0-52703879A5E2}"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4"/>
          <p:cNvSpPr>
            <a:spLocks noGrp="1"/>
          </p:cNvSpPr>
          <p:nvPr>
            <p:ph type="dt" sz="half" idx="1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Footer Placeholder 5"/>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6"/>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EA49207-981B-4D9C-89CB-0B052FB55A17}"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accent1"/>
              </a:buClr>
              <a:buSzPct val="115000"/>
              <a:buFont typeface="Arial" panose="020B0604020202020204" pitchFamily="34" charset="0"/>
              <a:buNone/>
              <a:defRPr/>
            </a:pPr>
            <a:r>
              <a:rPr kumimoji="0" lang="en-US" sz="1600" b="0" i="0" u="none" strike="noStrike" kern="1200" cap="none" spc="0" normalizeH="0" baseline="0" noProof="0">
                <a:ln>
                  <a:noFill/>
                </a:ln>
                <a:solidFill>
                  <a:srgbClr val="262626"/>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262626"/>
              </a:solidFill>
              <a:effectLst/>
              <a:uLnTx/>
              <a:uFillTx/>
              <a:latin typeface="+mn-lt"/>
              <a:ea typeface="+mn-ea"/>
              <a:cs typeface="+mn-cs"/>
            </a:endParaRPr>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9981E7F-A0A2-41A4-ABD0-52703879A5E2}"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accent1"/>
              </a:buClr>
              <a:buSzPct val="115000"/>
              <a:buFont typeface="Arial" panose="020B0604020202020204" pitchFamily="34" charset="0"/>
              <a:buNone/>
              <a:defRPr/>
            </a:pPr>
            <a:r>
              <a:rPr kumimoji="0" lang="en-US" sz="1600" b="0" i="0" u="none" strike="noStrike" kern="1200" cap="none" spc="0" normalizeH="0" baseline="0" noProof="0">
                <a:ln>
                  <a:noFill/>
                </a:ln>
                <a:solidFill>
                  <a:srgbClr val="262626"/>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262626"/>
              </a:solidFill>
              <a:effectLst/>
              <a:uLnTx/>
              <a:uFillTx/>
              <a:latin typeface="+mn-lt"/>
              <a:ea typeface="+mn-ea"/>
              <a:cs typeface="+mn-cs"/>
            </a:endParaRPr>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9981E7F-A0A2-41A4-ABD0-52703879A5E2}"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5"/>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D7D10C2-619A-4860-A47D-7D1AECB2B278}"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7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13" name="TextBox 12"/>
          <p:cNvSpPr txBox="1">
            <a:spLocks noChangeArrowheads="1"/>
          </p:cNvSpPr>
          <p:nvPr/>
        </p:nvSpPr>
        <p:spPr bwMode="auto">
          <a:xfrm>
            <a:off x="7634288" y="2827338"/>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7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cxnSp>
        <p:nvCxnSpPr>
          <p:cNvPr id="14" name="Straight Connector 13"/>
          <p:cNvCxnSpPr/>
          <p:nvPr/>
        </p:nvCxnSpPr>
        <p:spPr>
          <a:xfrm>
            <a:off x="1277938" y="4140200"/>
            <a:ext cx="65960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Slide Number Placeholder 5"/>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4F8579C-B9BD-47AD-8300-FC39167A3ACD}"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A9981E7F-A0A2-41A4-ABD0-52703879A5E2}"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sp>
        <p:nvSpPr>
          <p:cNvPr id="13" name="TextBox 12"/>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p>
        </p:txBody>
      </p:sp>
      <p:cxnSp>
        <p:nvCxnSpPr>
          <p:cNvPr id="14" name="Straight Connector 13"/>
          <p:cNvCxnSpPr/>
          <p:nvPr/>
        </p:nvCxnSpPr>
        <p:spPr>
          <a:xfrm>
            <a:off x="1277938" y="3429000"/>
            <a:ext cx="659606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6"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7" name="Slide Number Placeholder 5"/>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631033C-A21F-4B5F-91A3-4DCD4A296227}"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5"/>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A0271ED-E399-4E23-BF5C-1F0BE301F8AC}"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5"/>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4555F7-8801-49CE-8EEE-5AA4BC9313EF}"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Slide Number Placeholder 5"/>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432745D-EB25-4D0E-B4AD-F652410F766F}"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628650" y="1825625"/>
            <a:ext cx="78867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E3D4FDD-A3AB-43D6-BE91-5DCB7E11BC26}" type="slidenum">
              <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a:t>
            </a:fld>
            <a:endParaRPr kumimoji="0" lang="en-US" altLang="en-US" sz="9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grpSp>
        <p:nvGrpSpPr>
          <p:cNvPr id="2050" name="Group 6"/>
          <p:cNvGrpSpPr/>
          <p:nvPr/>
        </p:nvGrpSpPr>
        <p:grpSpPr>
          <a:xfrm>
            <a:off x="0" y="0"/>
            <a:ext cx="9151938" cy="6858000"/>
            <a:chOff x="0" y="0"/>
            <a:chExt cx="9152467" cy="6858000"/>
          </a:xfrm>
        </p:grpSpPr>
        <p:pic>
          <p:nvPicPr>
            <p:cNvPr id="2056" name="Picture 7" descr="SD-PanelContent.png"/>
            <p:cNvPicPr>
              <a:picLocks noChangeAspect="1"/>
            </p:cNvPicPr>
            <p:nvPr/>
          </p:nvPicPr>
          <p:blipFill>
            <a:blip r:embed="rId20"/>
            <a:stretch>
              <a:fillRect/>
            </a:stretch>
          </p:blipFill>
          <p:spPr>
            <a:xfrm>
              <a:off x="0" y="0"/>
              <a:ext cx="9144000" cy="6858000"/>
            </a:xfrm>
            <a:prstGeom prst="rect">
              <a:avLst/>
            </a:prstGeom>
            <a:noFill/>
            <a:ln w="9525">
              <a:noFill/>
            </a:ln>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60" name="Picture 9" descr="HDRibbonContent-UniformTrim.png"/>
            <p:cNvPicPr>
              <a:picLocks noChangeAspect="1"/>
            </p:cNvPicPr>
            <p:nvPr/>
          </p:nvPicPr>
          <p:blipFill>
            <a:blip r:embed="rId21"/>
            <a:srcRect l="2" r="14240"/>
            <a:stretch>
              <a:fillRect/>
            </a:stretch>
          </p:blipFill>
          <p:spPr>
            <a:xfrm>
              <a:off x="0" y="3128434"/>
              <a:ext cx="685800" cy="606425"/>
            </a:xfrm>
            <a:prstGeom prst="rect">
              <a:avLst/>
            </a:prstGeom>
            <a:noFill/>
            <a:ln w="9525">
              <a:noFill/>
            </a:ln>
          </p:spPr>
        </p:pic>
        <p:pic>
          <p:nvPicPr>
            <p:cNvPr id="2061" name="Picture 10" descr="HDRibbonContent-UniformTrim.png"/>
            <p:cNvPicPr>
              <a:picLocks noChangeAspect="1"/>
            </p:cNvPicPr>
            <p:nvPr/>
          </p:nvPicPr>
          <p:blipFill>
            <a:blip r:embed="rId21"/>
            <a:srcRect l="2" r="14240"/>
            <a:stretch>
              <a:fillRect/>
            </a:stretch>
          </p:blipFill>
          <p:spPr>
            <a:xfrm>
              <a:off x="8466667" y="3128434"/>
              <a:ext cx="685800" cy="606425"/>
            </a:xfrm>
            <a:prstGeom prst="rect">
              <a:avLst/>
            </a:prstGeom>
            <a:noFill/>
            <a:ln w="9525">
              <a:noFill/>
            </a:ln>
          </p:spPr>
        </p:pic>
      </p:grpSp>
      <p:sp>
        <p:nvSpPr>
          <p:cNvPr id="2051" name="Title Placeholder 1"/>
          <p:cNvSpPr>
            <a:spLocks noGrp="1"/>
          </p:cNvSpPr>
          <p:nvPr>
            <p:ph type="title"/>
          </p:nvPr>
        </p:nvSpPr>
        <p:spPr>
          <a:xfrm>
            <a:off x="1176338" y="915988"/>
            <a:ext cx="6799262" cy="1303337"/>
          </a:xfrm>
          <a:prstGeom prst="rect">
            <a:avLst/>
          </a:prstGeom>
          <a:noFill/>
          <a:ln w="9525">
            <a:noFill/>
          </a:ln>
        </p:spPr>
        <p:txBody>
          <a:bodyPr anchor="ctr" anchorCtr="0"/>
          <a:lstStyle/>
          <a:p>
            <a:pPr lvl="0"/>
            <a:r>
              <a:rPr lang="en-US" altLang="en-US" dirty="0"/>
              <a:t>Click to edit Master title style</a:t>
            </a:r>
          </a:p>
        </p:txBody>
      </p:sp>
      <p:sp>
        <p:nvSpPr>
          <p:cNvPr id="2052" name="Text Placeholder 2"/>
          <p:cNvSpPr>
            <a:spLocks noGrp="1"/>
          </p:cNvSpPr>
          <p:nvPr>
            <p:ph type="body" idx="1"/>
          </p:nvPr>
        </p:nvSpPr>
        <p:spPr>
          <a:xfrm>
            <a:off x="1176338" y="2490788"/>
            <a:ext cx="6799262" cy="3444875"/>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4"/>
          </p:nvPr>
        </p:nvSpPr>
        <p:spPr>
          <a:xfrm>
            <a:off x="7580313" y="5961063"/>
            <a:ext cx="395288"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9981E7F-A0A2-41A4-ABD0-52703879A5E2}" type="slidenum">
              <a:rPr kumimoji="0" lang="en-US" altLang="en-US" sz="1000" b="0" i="0" u="none" strike="noStrike" kern="1200" cap="none" spc="0" normalizeH="0" baseline="0" noProof="0">
                <a:ln>
                  <a:noFill/>
                </a:ln>
                <a:solidFill>
                  <a:schemeClr val="tx1"/>
                </a:solidFill>
                <a:effectLst/>
                <a:uLnTx/>
                <a:uFillTx/>
                <a:latin typeface="+mn-lt"/>
                <a:ea typeface="+mn-ea"/>
                <a:cs typeface="+mn-cs"/>
              </a:rPr>
              <a:t>‹#›</a:t>
            </a:fld>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p:nvPr/>
        </p:nvSpPr>
        <p:spPr>
          <a:xfrm>
            <a:off x="533400" y="1371600"/>
            <a:ext cx="7800975" cy="641350"/>
          </a:xfrm>
          <a:prstGeom prst="rect">
            <a:avLst/>
          </a:prstGeom>
          <a:noFill/>
          <a:ln w="9525">
            <a:noFill/>
          </a:ln>
        </p:spPr>
        <p:txBody>
          <a:bodyPr wrap="none">
            <a:spAutoFit/>
          </a:bodyPr>
          <a:lstStyle/>
          <a:p>
            <a:pPr eaLnBrk="1" hangingPunct="1">
              <a:spcBef>
                <a:spcPct val="50000"/>
              </a:spcBef>
            </a:pPr>
            <a:r>
              <a:rPr lang="en-US" altLang="en-US" sz="3600" b="1" dirty="0">
                <a:solidFill>
                  <a:srgbClr val="000099"/>
                </a:solidFill>
                <a:latin typeface="Times New Roman" panose="02020603050405020304" pitchFamily="18" charset="0"/>
              </a:rPr>
              <a:t>Chương 1 : Chất – nguyên tử - phân tử</a:t>
            </a:r>
            <a:endParaRPr lang="en-US" altLang="en-US" sz="2800" b="1" dirty="0">
              <a:solidFill>
                <a:srgbClr val="000099"/>
              </a:solidFill>
              <a:latin typeface="Times New Roman" panose="02020603050405020304" pitchFamily="18" charset="0"/>
            </a:endParaRPr>
          </a:p>
        </p:txBody>
      </p:sp>
      <p:sp>
        <p:nvSpPr>
          <p:cNvPr id="16387" name="Rectangle 4"/>
          <p:cNvSpPr/>
          <p:nvPr/>
        </p:nvSpPr>
        <p:spPr>
          <a:xfrm>
            <a:off x="2209800" y="2590800"/>
            <a:ext cx="4692650" cy="1006475"/>
          </a:xfrm>
          <a:prstGeom prst="rect">
            <a:avLst/>
          </a:prstGeom>
          <a:noFill/>
          <a:ln w="9525">
            <a:noFill/>
          </a:ln>
        </p:spPr>
        <p:txBody>
          <a:bodyPr wrap="none">
            <a:spAutoFit/>
          </a:bodyPr>
          <a:lstStyle/>
          <a:p>
            <a:pPr eaLnBrk="1" hangingPunct="1">
              <a:spcBef>
                <a:spcPct val="50000"/>
              </a:spcBef>
            </a:pPr>
            <a:r>
              <a:rPr lang="en-US" altLang="en-US" sz="6000" b="1" dirty="0">
                <a:solidFill>
                  <a:srgbClr val="FF0000"/>
                </a:solidFill>
                <a:latin typeface="Times New Roman" panose="02020603050405020304" pitchFamily="18" charset="0"/>
              </a:rPr>
              <a:t>Bài 2 : CHẤT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p:cNvPicPr>
          <p:nvPr/>
        </p:nvPicPr>
        <p:blipFill>
          <a:blip r:embed="rId2"/>
          <a:stretch>
            <a:fillRect/>
          </a:stretch>
        </p:blipFill>
        <p:spPr>
          <a:xfrm>
            <a:off x="4419600" y="990600"/>
            <a:ext cx="3776663" cy="5410200"/>
          </a:xfrm>
          <a:prstGeom prst="rect">
            <a:avLst/>
          </a:prstGeom>
          <a:noFill/>
          <a:ln w="38100" cap="flat" cmpd="sng">
            <a:solidFill>
              <a:srgbClr val="FF0000"/>
            </a:solidFill>
            <a:prstDash val="solid"/>
            <a:miter/>
            <a:headEnd type="none" w="med" len="med"/>
            <a:tailEnd type="none" w="med" len="med"/>
          </a:ln>
        </p:spPr>
      </p:pic>
      <p:sp>
        <p:nvSpPr>
          <p:cNvPr id="8" name="Rounded Rectangle 7"/>
          <p:cNvSpPr/>
          <p:nvPr/>
        </p:nvSpPr>
        <p:spPr>
          <a:xfrm>
            <a:off x="2743200" y="5791200"/>
            <a:ext cx="137160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Rounded Rectangle 8"/>
          <p:cNvSpPr/>
          <p:nvPr/>
        </p:nvSpPr>
        <p:spPr>
          <a:xfrm>
            <a:off x="533400" y="5715000"/>
            <a:ext cx="11430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05" name="Title 1"/>
          <p:cNvSpPr>
            <a:spLocks noGrp="1"/>
          </p:cNvSpPr>
          <p:nvPr>
            <p:ph type="title"/>
          </p:nvPr>
        </p:nvSpPr>
        <p:spPr>
          <a:xfrm>
            <a:off x="2133600" y="76200"/>
            <a:ext cx="4953000" cy="609600"/>
          </a:xfrm>
          <a:ln w="28575">
            <a:solidFill>
              <a:srgbClr val="002060">
                <a:alpha val="100000"/>
              </a:srgbClr>
            </a:solidFill>
            <a:miter lim="800000"/>
          </a:ln>
        </p:spPr>
        <p:txBody>
          <a:bodyPr vert="horz" wrap="square" lIns="91440" tIns="45720" rIns="91440" bIns="45720" anchor="ctr" anchorCtr="0"/>
          <a:lstStyle/>
          <a:p>
            <a:pPr algn="ctr" eaLnBrk="1" hangingPunct="1"/>
            <a:r>
              <a:rPr lang="en-US" altLang="en-US" b="1" dirty="0">
                <a:solidFill>
                  <a:srgbClr val="FF0000"/>
                </a:solidFill>
                <a:latin typeface="Times New Roman" panose="02020603050405020304" pitchFamily="18" charset="0"/>
                <a:cs typeface="Times New Roman" panose="02020603050405020304" pitchFamily="18" charset="0"/>
              </a:rPr>
              <a:t>MỘT SỐ DỤNG CỤ ĐO </a:t>
            </a:r>
            <a:endParaRPr lang="en-US" altLang="en-US" b="1" dirty="0">
              <a:solidFill>
                <a:srgbClr val="FF0000"/>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09600" y="990600"/>
            <a:ext cx="3581400" cy="5410200"/>
          </a:xfrm>
          <a:prstGeom prst="rect">
            <a:avLst/>
          </a:prstGeom>
          <a:noFill/>
          <a:ln w="38100" cap="flat" cmpd="sng">
            <a:solidFill>
              <a:srgbClr val="FF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circle(in)">
                                      <p:cBhvr>
                                        <p:cTn id="12"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09800" y="0"/>
            <a:ext cx="5638800" cy="533400"/>
          </a:xfrm>
          <a:ln>
            <a:solidFill>
              <a:srgbClr val="000099">
                <a:alpha val="100000"/>
              </a:srgbClr>
            </a:solidFill>
            <a:miter lim="800000"/>
          </a:ln>
        </p:spPr>
        <p:txBody>
          <a:bodyPr vert="horz" wrap="square" lIns="91440" tIns="45720" rIns="91440" bIns="45720" anchor="ctr" anchorCtr="0"/>
          <a:lstStyle/>
          <a:p>
            <a:pPr algn="ctr"/>
            <a:r>
              <a:rPr lang="en-US" altLang="en-US" b="1" dirty="0">
                <a:solidFill>
                  <a:srgbClr val="FF0000"/>
                </a:solidFill>
                <a:latin typeface="Times New Roman" panose="02020603050405020304" pitchFamily="18" charset="0"/>
                <a:cs typeface="Times New Roman" panose="02020603050405020304" pitchFamily="18" charset="0"/>
              </a:rPr>
              <a:t>LÀM THÍ NGHIỆM</a:t>
            </a:r>
            <a:endParaRPr lang="en-US" altLang="en-US" b="1" dirty="0">
              <a:solidFill>
                <a:srgbClr val="FF000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55575" y="609600"/>
            <a:ext cx="5105400" cy="5562600"/>
          </a:xfrm>
          <a:prstGeom prst="rect">
            <a:avLst/>
          </a:prstGeom>
          <a:ln w="28575">
            <a:solidFill>
              <a:schemeClr val="accent6">
                <a:lumMod val="50000"/>
              </a:schemeClr>
            </a:solidFill>
          </a:ln>
        </p:spPr>
      </p:pic>
      <p:pic>
        <p:nvPicPr>
          <p:cNvPr id="5" name="Picture 4"/>
          <p:cNvPicPr>
            <a:picLocks noChangeAspect="1"/>
          </p:cNvPicPr>
          <p:nvPr/>
        </p:nvPicPr>
        <p:blipFill>
          <a:blip r:embed="rId3"/>
          <a:stretch>
            <a:fillRect/>
          </a:stretch>
        </p:blipFill>
        <p:spPr>
          <a:xfrm>
            <a:off x="5410200" y="3962400"/>
            <a:ext cx="3667125" cy="2514600"/>
          </a:xfrm>
          <a:prstGeom prst="rect">
            <a:avLst/>
          </a:prstGeom>
          <a:ln w="28575">
            <a:solidFill>
              <a:schemeClr val="accent6">
                <a:lumMod val="50000"/>
              </a:schemeClr>
            </a:solidFill>
          </a:ln>
        </p:spPr>
      </p:pic>
      <p:pic>
        <p:nvPicPr>
          <p:cNvPr id="6" name="Picture 5"/>
          <p:cNvPicPr>
            <a:picLocks noChangeAspect="1"/>
          </p:cNvPicPr>
          <p:nvPr/>
        </p:nvPicPr>
        <p:blipFill>
          <a:blip r:embed="rId4"/>
          <a:stretch>
            <a:fillRect/>
          </a:stretch>
        </p:blipFill>
        <p:spPr>
          <a:xfrm>
            <a:off x="5443538" y="609600"/>
            <a:ext cx="3667125" cy="2921000"/>
          </a:xfrm>
          <a:prstGeom prst="rect">
            <a:avLst/>
          </a:prstGeom>
          <a:ln w="28575">
            <a:solidFill>
              <a:schemeClr val="accent6">
                <a:lumMod val="50000"/>
              </a:schemeClr>
            </a:solidFill>
          </a:ln>
        </p:spPr>
      </p:pic>
      <p:sp>
        <p:nvSpPr>
          <p:cNvPr id="7" name="Rectangle 6"/>
          <p:cNvSpPr/>
          <p:nvPr/>
        </p:nvSpPr>
        <p:spPr>
          <a:xfrm>
            <a:off x="5715000" y="3581400"/>
            <a:ext cx="3276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dirty="0">
                <a:solidFill>
                  <a:srgbClr val="203864"/>
                </a:solidFill>
                <a:latin typeface="Times New Roman" panose="02020603050405020304" pitchFamily="18" charset="0"/>
                <a:cs typeface="Times New Roman" panose="02020603050405020304" pitchFamily="18" charset="0"/>
              </a:rPr>
              <a:t>Thử tính dẫn điện của Sulfur</a:t>
            </a:r>
            <a:endParaRPr dirty="0">
              <a:solidFill>
                <a:srgbClr val="203864"/>
              </a:solidFill>
              <a:latin typeface="Times New Roman" panose="02020603050405020304" pitchFamily="18" charset="0"/>
              <a:ea typeface="Times New Roman" panose="02020603050405020304" pitchFamily="18" charset="0"/>
            </a:endParaRPr>
          </a:p>
        </p:txBody>
      </p:sp>
      <p:sp>
        <p:nvSpPr>
          <p:cNvPr id="8" name="Rectangle 7"/>
          <p:cNvSpPr/>
          <p:nvPr/>
        </p:nvSpPr>
        <p:spPr>
          <a:xfrm>
            <a:off x="5486400" y="6477000"/>
            <a:ext cx="3352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err="1">
                <a:ln>
                  <a:noFill/>
                </a:ln>
                <a:solidFill>
                  <a:srgbClr val="C00000"/>
                </a:solidFill>
                <a:effectLst/>
                <a:uLnTx/>
                <a:uFillTx/>
                <a:latin typeface="+mn-lt"/>
                <a:ea typeface="+mn-ea"/>
                <a:cs typeface="+mn-cs"/>
              </a:rPr>
              <a:t>Thử</a:t>
            </a:r>
            <a:r>
              <a:rPr kumimoji="0" lang="en-US" sz="1800" b="0" i="0" u="none" strike="noStrike" kern="1200" cap="none" spc="0" normalizeH="0" baseline="0" noProof="0" dirty="0">
                <a:ln>
                  <a:noFill/>
                </a:ln>
                <a:solidFill>
                  <a:srgbClr val="C00000"/>
                </a:solidFill>
                <a:effectLst/>
                <a:uLnTx/>
                <a:uFillTx/>
                <a:latin typeface="+mn-lt"/>
                <a:ea typeface="+mn-ea"/>
                <a:cs typeface="+mn-cs"/>
              </a:rPr>
              <a:t> </a:t>
            </a:r>
            <a:r>
              <a:rPr kumimoji="0" lang="en-US" sz="1800" b="0" i="0" u="none" strike="noStrike" kern="1200" cap="none" spc="0" normalizeH="0" baseline="0" noProof="0" dirty="0" err="1">
                <a:ln>
                  <a:noFill/>
                </a:ln>
                <a:solidFill>
                  <a:srgbClr val="C00000"/>
                </a:solidFill>
                <a:effectLst/>
                <a:uLnTx/>
                <a:uFillTx/>
                <a:latin typeface="+mn-lt"/>
                <a:ea typeface="+mn-ea"/>
                <a:cs typeface="+mn-cs"/>
              </a:rPr>
              <a:t>tính</a:t>
            </a:r>
            <a:r>
              <a:rPr kumimoji="0" lang="en-US" sz="1800" b="0" i="0" u="none" strike="noStrike" kern="1200" cap="none" spc="0" normalizeH="0" baseline="0" noProof="0" dirty="0">
                <a:ln>
                  <a:noFill/>
                </a:ln>
                <a:solidFill>
                  <a:srgbClr val="C00000"/>
                </a:solidFill>
                <a:effectLst/>
                <a:uLnTx/>
                <a:uFillTx/>
                <a:latin typeface="+mn-lt"/>
                <a:ea typeface="+mn-ea"/>
                <a:cs typeface="+mn-cs"/>
              </a:rPr>
              <a:t> </a:t>
            </a:r>
            <a:r>
              <a:rPr kumimoji="0" lang="en-US" sz="1800" b="0" i="0" u="none" strike="noStrike" kern="1200" cap="none" spc="0" normalizeH="0" baseline="0" noProof="0" dirty="0" err="1">
                <a:ln>
                  <a:noFill/>
                </a:ln>
                <a:solidFill>
                  <a:srgbClr val="C00000"/>
                </a:solidFill>
                <a:effectLst/>
                <a:uLnTx/>
                <a:uFillTx/>
                <a:latin typeface="+mn-lt"/>
                <a:ea typeface="+mn-ea"/>
                <a:cs typeface="+mn-cs"/>
              </a:rPr>
              <a:t>dẫn</a:t>
            </a:r>
            <a:r>
              <a:rPr kumimoji="0" lang="en-US" sz="1800" b="0" i="0" u="none" strike="noStrike" kern="1200" cap="none" spc="0" normalizeH="0" baseline="0" noProof="0" dirty="0">
                <a:ln>
                  <a:noFill/>
                </a:ln>
                <a:solidFill>
                  <a:srgbClr val="C00000"/>
                </a:solidFill>
                <a:effectLst/>
                <a:uLnTx/>
                <a:uFillTx/>
                <a:latin typeface="+mn-lt"/>
                <a:ea typeface="+mn-ea"/>
                <a:cs typeface="+mn-cs"/>
              </a:rPr>
              <a:t> </a:t>
            </a:r>
            <a:r>
              <a:rPr kumimoji="0" lang="en-US" sz="1800" b="0" i="0" u="none" strike="noStrike" kern="1200" cap="none" spc="0" normalizeH="0" baseline="0" noProof="0" dirty="0" err="1">
                <a:ln>
                  <a:noFill/>
                </a:ln>
                <a:solidFill>
                  <a:srgbClr val="C00000"/>
                </a:solidFill>
                <a:effectLst/>
                <a:uLnTx/>
                <a:uFillTx/>
                <a:latin typeface="+mn-lt"/>
                <a:ea typeface="+mn-ea"/>
                <a:cs typeface="+mn-cs"/>
              </a:rPr>
              <a:t>điện</a:t>
            </a:r>
            <a:r>
              <a:rPr kumimoji="0" lang="en-US" sz="1800" b="0" i="0" u="none" strike="noStrike" kern="1200" cap="none" spc="0" normalizeH="0" baseline="0" noProof="0" dirty="0">
                <a:ln>
                  <a:noFill/>
                </a:ln>
                <a:solidFill>
                  <a:srgbClr val="C00000"/>
                </a:solidFill>
                <a:effectLst/>
                <a:uLnTx/>
                <a:uFillTx/>
                <a:latin typeface="+mn-lt"/>
                <a:ea typeface="+mn-ea"/>
                <a:cs typeface="+mn-cs"/>
              </a:rPr>
              <a:t> </a:t>
            </a:r>
            <a:r>
              <a:rPr kumimoji="0" lang="en-US" sz="1800" b="0" i="0" u="none" strike="noStrike" kern="1200" cap="none" spc="0" normalizeH="0" baseline="0" noProof="0" dirty="0" err="1">
                <a:ln>
                  <a:noFill/>
                </a:ln>
                <a:solidFill>
                  <a:srgbClr val="C00000"/>
                </a:solidFill>
                <a:effectLst/>
                <a:uLnTx/>
                <a:uFillTx/>
                <a:latin typeface="+mn-lt"/>
                <a:ea typeface="+mn-ea"/>
                <a:cs typeface="+mn-cs"/>
              </a:rPr>
              <a:t>của</a:t>
            </a:r>
            <a:r>
              <a:rPr kumimoji="0" lang="en-US" sz="1800" b="0" i="0" u="none" strike="noStrike" kern="1200" cap="none" spc="0" normalizeH="0" baseline="0" noProof="0" dirty="0">
                <a:ln>
                  <a:noFill/>
                </a:ln>
                <a:solidFill>
                  <a:srgbClr val="C00000"/>
                </a:solidFill>
                <a:effectLst/>
                <a:uLnTx/>
                <a:uFillTx/>
                <a:latin typeface="+mn-lt"/>
                <a:ea typeface="+mn-ea"/>
                <a:cs typeface="+mn-cs"/>
              </a:rPr>
              <a:t> copper</a:t>
            </a:r>
          </a:p>
        </p:txBody>
      </p:sp>
      <p:sp>
        <p:nvSpPr>
          <p:cNvPr id="9" name="Rectangle 8"/>
          <p:cNvSpPr/>
          <p:nvPr/>
        </p:nvSpPr>
        <p:spPr>
          <a:xfrm>
            <a:off x="152400" y="6229350"/>
            <a:ext cx="510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300" dirty="0">
                <a:solidFill>
                  <a:srgbClr val="FF0000"/>
                </a:solidFill>
                <a:latin typeface="Times New Roman" panose="02020603050405020304" pitchFamily="18" charset="0"/>
                <a:cs typeface="Times New Roman" panose="02020603050405020304" pitchFamily="18" charset="0"/>
              </a:rPr>
              <a:t>Học sinh l</a:t>
            </a:r>
            <a:r>
              <a:rPr sz="2300" dirty="0">
                <a:solidFill>
                  <a:srgbClr val="FF0000"/>
                </a:solidFill>
                <a:latin typeface="Times New Roman" panose="02020603050405020304" pitchFamily="18" charset="0"/>
                <a:ea typeface="Times New Roman" panose="02020603050405020304" pitchFamily="18" charset="0"/>
              </a:rPr>
              <a:t>à</a:t>
            </a:r>
            <a:r>
              <a:rPr sz="2300" dirty="0">
                <a:solidFill>
                  <a:srgbClr val="FF0000"/>
                </a:solidFill>
                <a:latin typeface="Times New Roman" panose="02020603050405020304" pitchFamily="18" charset="0"/>
                <a:cs typeface="Times New Roman" panose="02020603050405020304" pitchFamily="18" charset="0"/>
              </a:rPr>
              <a:t>m thí nghiệm về tính chất hóa học  của muối</a:t>
            </a:r>
            <a:endParaRPr sz="23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par>
                                <p:cTn id="50" presetID="14" presetClass="entr" presetSubtype="1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p:nvPr/>
        </p:nvSpPr>
        <p:spPr>
          <a:xfrm>
            <a:off x="457200" y="2209800"/>
            <a:ext cx="8458200" cy="954088"/>
          </a:xfrm>
          <a:prstGeom prst="rect">
            <a:avLst/>
          </a:prstGeom>
          <a:noFill/>
          <a:ln w="9525">
            <a:noFill/>
          </a:ln>
        </p:spPr>
        <p:txBody>
          <a:bodyPr>
            <a:spAutoFit/>
          </a:bodyPr>
          <a:lstStyle/>
          <a:p>
            <a:pPr eaLnBrk="1" hangingPunct="1"/>
            <a:r>
              <a:rPr lang="en-US" altLang="en-US" sz="2800" b="1" dirty="0">
                <a:solidFill>
                  <a:srgbClr val="000099"/>
                </a:solidFill>
                <a:latin typeface="Times New Roman" panose="02020603050405020304" pitchFamily="18" charset="0"/>
              </a:rPr>
              <a:t> </a:t>
            </a:r>
            <a:r>
              <a:rPr lang="en-US" altLang="en-US" sz="2800" b="1" i="1" u="sng" dirty="0">
                <a:solidFill>
                  <a:srgbClr val="FF3300"/>
                </a:solidFill>
                <a:latin typeface=".VnTime" panose="020B7200000000000000" pitchFamily="34" charset="0"/>
                <a:sym typeface="Wingdings" panose="05000000000000000000" pitchFamily="2" charset="2"/>
              </a:rPr>
              <a:t> </a:t>
            </a:r>
            <a:r>
              <a:rPr lang="en-US" altLang="en-US" sz="2800" b="1" dirty="0">
                <a:solidFill>
                  <a:srgbClr val="000099"/>
                </a:solidFill>
                <a:latin typeface="Times New Roman" panose="02020603050405020304" pitchFamily="18" charset="0"/>
              </a:rPr>
              <a:t>- Mỗi chất </a:t>
            </a:r>
            <a:r>
              <a:rPr lang="vi-VN" altLang="en-US" sz="2800" b="1" dirty="0">
                <a:solidFill>
                  <a:srgbClr val="000099"/>
                </a:solidFill>
                <a:latin typeface="Times New Roman" panose="02020603050405020304" pitchFamily="18" charset="0"/>
              </a:rPr>
              <a:t>(tinh khiết) </a:t>
            </a:r>
            <a:r>
              <a:rPr lang="en-US" altLang="en-US" sz="2800" b="1" dirty="0">
                <a:solidFill>
                  <a:srgbClr val="000099"/>
                </a:solidFill>
                <a:latin typeface="Times New Roman" panose="02020603050405020304" pitchFamily="18" charset="0"/>
              </a:rPr>
              <a:t>có những tính chất </a:t>
            </a:r>
            <a:r>
              <a:rPr lang="vi-VN" altLang="en-US" sz="2800" b="1" dirty="0">
                <a:solidFill>
                  <a:srgbClr val="000099"/>
                </a:solidFill>
                <a:latin typeface="Times New Roman" panose="02020603050405020304" pitchFamily="18" charset="0"/>
              </a:rPr>
              <a:t>vật lí và hóa học </a:t>
            </a:r>
            <a:r>
              <a:rPr lang="en-US" altLang="en-US" sz="2800" b="1" dirty="0">
                <a:solidFill>
                  <a:srgbClr val="000099"/>
                </a:solidFill>
                <a:latin typeface="Times New Roman" panose="02020603050405020304" pitchFamily="18" charset="0"/>
              </a:rPr>
              <a:t>nhất định. </a:t>
            </a:r>
          </a:p>
        </p:txBody>
      </p:sp>
      <p:sp>
        <p:nvSpPr>
          <p:cNvPr id="27651" name="Rectangle 6"/>
          <p:cNvSpPr/>
          <p:nvPr/>
        </p:nvSpPr>
        <p:spPr>
          <a:xfrm>
            <a:off x="3276600" y="2286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
        <p:nvSpPr>
          <p:cNvPr id="27652" name="Rectangle 7"/>
          <p:cNvSpPr/>
          <p:nvPr/>
        </p:nvSpPr>
        <p:spPr>
          <a:xfrm>
            <a:off x="228600" y="990600"/>
            <a:ext cx="6215063" cy="1169988"/>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II. Tính chất của chất:</a:t>
            </a:r>
          </a:p>
          <a:p>
            <a:pPr eaLnBrk="1" hangingPunct="1">
              <a:spcBef>
                <a:spcPct val="50000"/>
              </a:spcBef>
            </a:pPr>
            <a:r>
              <a:rPr lang="en-US" altLang="en-US" sz="2800" u="sng" dirty="0">
                <a:solidFill>
                  <a:srgbClr val="FF0000"/>
                </a:solidFill>
                <a:latin typeface="Times New Roman" panose="02020603050405020304" pitchFamily="18" charset="0"/>
              </a:rPr>
              <a:t>1. Mỗi chất có những tính chất nhất định: </a:t>
            </a:r>
          </a:p>
        </p:txBody>
      </p:sp>
      <p:sp>
        <p:nvSpPr>
          <p:cNvPr id="2" name="TextBox 1"/>
          <p:cNvSpPr txBox="1"/>
          <p:nvPr/>
        </p:nvSpPr>
        <p:spPr>
          <a:xfrm>
            <a:off x="457200" y="3163888"/>
            <a:ext cx="8458200" cy="3540125"/>
          </a:xfrm>
          <a:prstGeom prst="rect">
            <a:avLst/>
          </a:prstGeom>
          <a:noFill/>
        </p:spPr>
        <p:txBody>
          <a:bodyPr wrap="square">
            <a:spAutoFit/>
          </a:bodyPr>
          <a:lstStyle/>
          <a:p>
            <a:pPr marL="285750" indent="-285750" algn="just">
              <a:buChar char="-"/>
            </a:pPr>
            <a:r>
              <a:rPr sz="2800" b="1" dirty="0">
                <a:solidFill>
                  <a:srgbClr val="000099"/>
                </a:solidFill>
                <a:latin typeface="Times New Roman" panose="02020603050405020304" pitchFamily="18" charset="0"/>
                <a:cs typeface="Times New Roman" panose="02020603050405020304" pitchFamily="18" charset="0"/>
              </a:rPr>
              <a:t>Có hai loại tính chất:</a:t>
            </a:r>
          </a:p>
          <a:p>
            <a:pPr marL="285750" indent="-285750" algn="just">
              <a:buNone/>
            </a:pPr>
            <a:r>
              <a:rPr sz="2800" b="1" dirty="0">
                <a:solidFill>
                  <a:srgbClr val="000099"/>
                </a:solidFill>
                <a:latin typeface="Times New Roman" panose="02020603050405020304" pitchFamily="18" charset="0"/>
                <a:cs typeface="Times New Roman" panose="02020603050405020304" pitchFamily="18" charset="0"/>
              </a:rPr>
              <a:t>+ Tính chất vật lí: trạng thái hay thể (rắn, lỏng, khí), m</a:t>
            </a:r>
            <a:r>
              <a:rPr sz="2800" b="1" dirty="0">
                <a:solidFill>
                  <a:srgbClr val="000099"/>
                </a:solidFill>
                <a:latin typeface="Times New Roman" panose="02020603050405020304" pitchFamily="18" charset="0"/>
                <a:ea typeface="Times New Roman" panose="02020603050405020304" pitchFamily="18" charset="0"/>
              </a:rPr>
              <a:t>à</a:t>
            </a:r>
            <a:r>
              <a:rPr sz="2800" b="1" dirty="0">
                <a:solidFill>
                  <a:srgbClr val="000099"/>
                </a:solidFill>
                <a:latin typeface="Times New Roman" panose="02020603050405020304" pitchFamily="18" charset="0"/>
                <a:cs typeface="Times New Roman" panose="02020603050405020304" pitchFamily="18" charset="0"/>
              </a:rPr>
              <a:t>u, mùi, vị, tính tan hay không tan trong nước, nhiệt độ nóng chảy, nhiệt độ sôi, khối lượng riêng, tính dẫn điện, dẫn nhiệt,</a:t>
            </a:r>
            <a:r>
              <a:rPr sz="2800" b="1" dirty="0">
                <a:solidFill>
                  <a:srgbClr val="000099"/>
                </a:solidFill>
                <a:latin typeface="Times New Roman" panose="02020603050405020304" pitchFamily="18" charset="0"/>
                <a:ea typeface="Times New Roman" panose="02020603050405020304" pitchFamily="18" charset="0"/>
              </a:rPr>
              <a:t>…</a:t>
            </a:r>
            <a:endParaRPr sz="2800" b="1" dirty="0">
              <a:solidFill>
                <a:srgbClr val="000099"/>
              </a:solidFill>
              <a:latin typeface="Times New Roman" panose="02020603050405020304" pitchFamily="18" charset="0"/>
              <a:cs typeface="Times New Roman" panose="02020603050405020304" pitchFamily="18" charset="0"/>
            </a:endParaRPr>
          </a:p>
          <a:p>
            <a:pPr marL="285750" indent="-285750" algn="just">
              <a:buNone/>
            </a:pPr>
            <a:r>
              <a:rPr sz="2800" b="1" dirty="0">
                <a:solidFill>
                  <a:srgbClr val="000099"/>
                </a:solidFill>
                <a:latin typeface="Times New Roman" panose="02020603050405020304" pitchFamily="18" charset="0"/>
                <a:cs typeface="Times New Roman" panose="02020603050405020304" pitchFamily="18" charset="0"/>
              </a:rPr>
              <a:t>+Tính chất hóa học: l</a:t>
            </a:r>
            <a:r>
              <a:rPr sz="2800" b="1" dirty="0">
                <a:solidFill>
                  <a:srgbClr val="000099"/>
                </a:solidFill>
                <a:latin typeface="Times New Roman" panose="02020603050405020304" pitchFamily="18" charset="0"/>
                <a:ea typeface="Times New Roman" panose="02020603050405020304" pitchFamily="18" charset="0"/>
              </a:rPr>
              <a:t>à</a:t>
            </a:r>
            <a:r>
              <a:rPr sz="2800" b="1" dirty="0">
                <a:solidFill>
                  <a:srgbClr val="000099"/>
                </a:solidFill>
                <a:latin typeface="Times New Roman" panose="02020603050405020304" pitchFamily="18" charset="0"/>
                <a:cs typeface="Times New Roman" panose="02020603050405020304" pitchFamily="18" charset="0"/>
              </a:rPr>
              <a:t> khả năng biến đổi th</a:t>
            </a:r>
            <a:r>
              <a:rPr sz="2800" b="1" dirty="0">
                <a:solidFill>
                  <a:srgbClr val="000099"/>
                </a:solidFill>
                <a:latin typeface="Times New Roman" panose="02020603050405020304" pitchFamily="18" charset="0"/>
                <a:ea typeface="Times New Roman" panose="02020603050405020304" pitchFamily="18" charset="0"/>
              </a:rPr>
              <a:t>à</a:t>
            </a:r>
            <a:r>
              <a:rPr sz="2800" b="1" dirty="0">
                <a:solidFill>
                  <a:srgbClr val="000099"/>
                </a:solidFill>
                <a:latin typeface="Times New Roman" panose="02020603050405020304" pitchFamily="18" charset="0"/>
                <a:cs typeface="Times New Roman" panose="02020603050405020304" pitchFamily="18" charset="0"/>
              </a:rPr>
              <a:t>nh chất khác (Ví dụ: khả năng bị phân hủy, tính cháy được, </a:t>
            </a:r>
            <a:r>
              <a:rPr sz="2800" b="1" dirty="0">
                <a:solidFill>
                  <a:srgbClr val="000099"/>
                </a:solidFill>
                <a:latin typeface="Times New Roman" panose="02020603050405020304" pitchFamily="18" charset="0"/>
                <a:ea typeface="Times New Roman" panose="02020603050405020304" pitchFamily="18" charset="0"/>
              </a:rPr>
              <a:t>…</a:t>
            </a:r>
            <a:r>
              <a:rPr sz="2800" b="1" dirty="0">
                <a:solidFill>
                  <a:srgbClr val="000099"/>
                </a:solidFill>
                <a:latin typeface="Times New Roman" panose="02020603050405020304" pitchFamily="18" charset="0"/>
                <a:cs typeface="Times New Roman" panose="02020603050405020304" pitchFamily="18" charset="0"/>
              </a:rPr>
              <a:t>)</a:t>
            </a:r>
            <a:endParaRPr sz="2800" b="1" dirty="0">
              <a:solidFill>
                <a:srgbClr val="00009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p:cNvSpPr txBox="1"/>
          <p:nvPr/>
        </p:nvSpPr>
        <p:spPr>
          <a:xfrm>
            <a:off x="228600" y="982663"/>
            <a:ext cx="8610600" cy="3969385"/>
          </a:xfrm>
          <a:prstGeom prst="rect">
            <a:avLst/>
          </a:prstGeom>
          <a:noFill/>
          <a:ln w="9525">
            <a:noFill/>
          </a:ln>
        </p:spPr>
        <p:txBody>
          <a:bodyPr>
            <a:spAutoFit/>
          </a:bodyPr>
          <a:lstStyle/>
          <a:p>
            <a:pPr marL="342900" indent="-342900" algn="just" eaLnBrk="1" hangingPunct="1">
              <a:spcBef>
                <a:spcPct val="50000"/>
              </a:spcBef>
              <a:buNone/>
            </a:pPr>
            <a:r>
              <a:rPr lang="en-US" altLang="en-US" sz="2400" b="1" dirty="0">
                <a:solidFill>
                  <a:srgbClr val="000099"/>
                </a:solidFill>
                <a:latin typeface="Times New Roman" panose="02020603050405020304" pitchFamily="18" charset="0"/>
                <a:cs typeface="Times New Roman" panose="02020603050405020304" pitchFamily="18" charset="0"/>
              </a:rPr>
              <a:t>B</a:t>
            </a:r>
            <a:r>
              <a:rPr lang="en-US" altLang="en-US" sz="2400" b="1" dirty="0">
                <a:solidFill>
                  <a:srgbClr val="000099"/>
                </a:solidFill>
                <a:latin typeface="Times New Roman" panose="02020603050405020304" pitchFamily="18" charset="0"/>
                <a:ea typeface="Times New Roman" panose="02020603050405020304" pitchFamily="18" charset="0"/>
              </a:rPr>
              <a:t>à</a:t>
            </a:r>
            <a:r>
              <a:rPr lang="en-US" altLang="en-US" sz="2400" b="1" dirty="0">
                <a:solidFill>
                  <a:srgbClr val="000099"/>
                </a:solidFill>
                <a:latin typeface="Times New Roman" panose="02020603050405020304" pitchFamily="18" charset="0"/>
                <a:cs typeface="Times New Roman" panose="02020603050405020304" pitchFamily="18" charset="0"/>
              </a:rPr>
              <a:t>i 3/11SGK: Hãy chỉ ra đâu l</a:t>
            </a:r>
            <a:r>
              <a:rPr lang="en-US" altLang="en-US" sz="2400" b="1" dirty="0">
                <a:solidFill>
                  <a:srgbClr val="000099"/>
                </a:solidFill>
                <a:latin typeface="Times New Roman" panose="02020603050405020304" pitchFamily="18" charset="0"/>
                <a:ea typeface="Times New Roman" panose="02020603050405020304" pitchFamily="18" charset="0"/>
              </a:rPr>
              <a:t>à</a:t>
            </a:r>
            <a:r>
              <a:rPr lang="en-US" altLang="en-US" sz="2400" b="1" dirty="0">
                <a:solidFill>
                  <a:srgbClr val="000099"/>
                </a:solidFill>
                <a:latin typeface="Times New Roman" panose="02020603050405020304" pitchFamily="18" charset="0"/>
                <a:cs typeface="Times New Roman" panose="02020603050405020304" pitchFamily="18" charset="0"/>
              </a:rPr>
              <a:t> vật thể, l</a:t>
            </a:r>
            <a:r>
              <a:rPr lang="en-US" altLang="en-US" sz="2400" b="1" dirty="0">
                <a:solidFill>
                  <a:srgbClr val="000099"/>
                </a:solidFill>
                <a:latin typeface="Times New Roman" panose="02020603050405020304" pitchFamily="18" charset="0"/>
                <a:ea typeface="Times New Roman" panose="02020603050405020304" pitchFamily="18" charset="0"/>
              </a:rPr>
              <a:t>à</a:t>
            </a:r>
            <a:r>
              <a:rPr lang="en-US" altLang="en-US" sz="2400" b="1" dirty="0">
                <a:solidFill>
                  <a:srgbClr val="000099"/>
                </a:solidFill>
                <a:latin typeface="Times New Roman" panose="02020603050405020304" pitchFamily="18" charset="0"/>
                <a:cs typeface="Times New Roman" panose="02020603050405020304" pitchFamily="18" charset="0"/>
              </a:rPr>
              <a:t> chất (những từ </a:t>
            </a:r>
            <a:r>
              <a:rPr lang="en-US" altLang="en-US" sz="2400" b="1" i="1" dirty="0">
                <a:solidFill>
                  <a:srgbClr val="000099"/>
                </a:solidFill>
                <a:latin typeface="Times New Roman" panose="02020603050405020304" pitchFamily="18" charset="0"/>
                <a:cs typeface="Times New Roman" panose="02020603050405020304" pitchFamily="18" charset="0"/>
              </a:rPr>
              <a:t>in nghiêng)</a:t>
            </a:r>
            <a:r>
              <a:rPr lang="en-US" altLang="en-US" sz="2400" b="1" dirty="0">
                <a:solidFill>
                  <a:srgbClr val="000099"/>
                </a:solidFill>
                <a:latin typeface="Times New Roman" panose="02020603050405020304" pitchFamily="18" charset="0"/>
                <a:cs typeface="Times New Roman" panose="02020603050405020304" pitchFamily="18" charset="0"/>
              </a:rPr>
              <a:t> trong các câu sau:</a:t>
            </a:r>
          </a:p>
          <a:p>
            <a:pPr marL="342900" indent="-342900" algn="just" eaLnBrk="1" hangingPunct="1">
              <a:spcBef>
                <a:spcPct val="50000"/>
              </a:spcBef>
              <a:buAutoNum type="alphaLcParenR"/>
            </a:pPr>
            <a:r>
              <a:rPr lang="en-US" altLang="en-US" sz="2400" b="1" i="1" dirty="0">
                <a:solidFill>
                  <a:srgbClr val="000099"/>
                </a:solidFill>
                <a:latin typeface="Times New Roman" panose="02020603050405020304" pitchFamily="18" charset="0"/>
                <a:cs typeface="Times New Roman" panose="02020603050405020304" pitchFamily="18" charset="0"/>
              </a:rPr>
              <a:t>Cơ thể người </a:t>
            </a:r>
            <a:r>
              <a:rPr lang="en-US" altLang="en-US" sz="2400" b="1" dirty="0">
                <a:solidFill>
                  <a:srgbClr val="000099"/>
                </a:solidFill>
                <a:latin typeface="Times New Roman" panose="02020603050405020304" pitchFamily="18" charset="0"/>
                <a:cs typeface="Times New Roman" panose="02020603050405020304" pitchFamily="18" charset="0"/>
              </a:rPr>
              <a:t>có</a:t>
            </a:r>
            <a:r>
              <a:rPr lang="en-US" altLang="en-US" sz="2400" b="1" i="1" dirty="0">
                <a:solidFill>
                  <a:srgbClr val="000099"/>
                </a:solidFill>
                <a:latin typeface="Times New Roman" panose="02020603050405020304" pitchFamily="18" charset="0"/>
                <a:cs typeface="Times New Roman" panose="02020603050405020304" pitchFamily="18" charset="0"/>
              </a:rPr>
              <a:t> </a:t>
            </a:r>
            <a:r>
              <a:rPr lang="en-US" altLang="en-US" sz="2400" b="1" dirty="0">
                <a:solidFill>
                  <a:srgbClr val="000099"/>
                </a:solidFill>
                <a:latin typeface="Times New Roman" panose="02020603050405020304" pitchFamily="18" charset="0"/>
                <a:cs typeface="Times New Roman" panose="02020603050405020304" pitchFamily="18" charset="0"/>
              </a:rPr>
              <a:t>63-68 % về khối lượng l</a:t>
            </a:r>
            <a:r>
              <a:rPr lang="en-US" altLang="en-US" sz="2400" b="1" dirty="0">
                <a:solidFill>
                  <a:srgbClr val="000099"/>
                </a:solidFill>
                <a:latin typeface="Times New Roman" panose="02020603050405020304" pitchFamily="18" charset="0"/>
                <a:ea typeface="Times New Roman" panose="02020603050405020304" pitchFamily="18" charset="0"/>
              </a:rPr>
              <a:t>à</a:t>
            </a:r>
            <a:r>
              <a:rPr lang="en-US" altLang="en-US" sz="2400" b="1" dirty="0">
                <a:solidFill>
                  <a:srgbClr val="000099"/>
                </a:solidFill>
                <a:latin typeface="Times New Roman" panose="02020603050405020304" pitchFamily="18" charset="0"/>
                <a:cs typeface="Times New Roman" panose="02020603050405020304" pitchFamily="18" charset="0"/>
              </a:rPr>
              <a:t> </a:t>
            </a:r>
            <a:r>
              <a:rPr lang="en-US" altLang="en-US" sz="2400" b="1" i="1" dirty="0">
                <a:solidFill>
                  <a:srgbClr val="000099"/>
                </a:solidFill>
                <a:latin typeface="Times New Roman" panose="02020603050405020304" pitchFamily="18" charset="0"/>
                <a:cs typeface="Times New Roman" panose="02020603050405020304" pitchFamily="18" charset="0"/>
              </a:rPr>
              <a:t>nước.</a:t>
            </a:r>
          </a:p>
          <a:p>
            <a:pPr marL="342900" indent="-342900" algn="just" eaLnBrk="1" hangingPunct="1">
              <a:spcBef>
                <a:spcPct val="50000"/>
              </a:spcBef>
              <a:buNone/>
            </a:pPr>
            <a:r>
              <a:rPr lang="en-US" altLang="en-US" sz="2400" b="1" dirty="0">
                <a:solidFill>
                  <a:srgbClr val="000099"/>
                </a:solidFill>
                <a:latin typeface="Times New Roman" panose="02020603050405020304" pitchFamily="18" charset="0"/>
                <a:cs typeface="Times New Roman" panose="02020603050405020304" pitchFamily="18" charset="0"/>
              </a:rPr>
              <a:t>b) </a:t>
            </a:r>
            <a:r>
              <a:rPr lang="en-US" altLang="en-US" sz="2400" b="1" i="1" dirty="0">
                <a:solidFill>
                  <a:srgbClr val="000099"/>
                </a:solidFill>
                <a:latin typeface="Times New Roman" panose="02020603050405020304" pitchFamily="18" charset="0"/>
                <a:cs typeface="Times New Roman" panose="02020603050405020304" pitchFamily="18" charset="0"/>
              </a:rPr>
              <a:t>Than chì </a:t>
            </a:r>
            <a:r>
              <a:rPr lang="en-US" altLang="en-US" sz="2400" b="1" dirty="0">
                <a:solidFill>
                  <a:srgbClr val="000099"/>
                </a:solidFill>
                <a:latin typeface="Times New Roman" panose="02020603050405020304" pitchFamily="18" charset="0"/>
                <a:cs typeface="Times New Roman" panose="02020603050405020304" pitchFamily="18" charset="0"/>
              </a:rPr>
              <a:t>l</a:t>
            </a:r>
            <a:r>
              <a:rPr lang="en-US" altLang="en-US" sz="2400" b="1" dirty="0">
                <a:solidFill>
                  <a:srgbClr val="000099"/>
                </a:solidFill>
                <a:latin typeface="Times New Roman" panose="02020603050405020304" pitchFamily="18" charset="0"/>
                <a:ea typeface="Times New Roman" panose="02020603050405020304" pitchFamily="18" charset="0"/>
              </a:rPr>
              <a:t>à</a:t>
            </a:r>
            <a:r>
              <a:rPr lang="en-US" altLang="en-US" sz="2400" b="1" dirty="0">
                <a:solidFill>
                  <a:srgbClr val="000099"/>
                </a:solidFill>
                <a:latin typeface="Times New Roman" panose="02020603050405020304" pitchFamily="18" charset="0"/>
                <a:cs typeface="Times New Roman" panose="02020603050405020304" pitchFamily="18" charset="0"/>
              </a:rPr>
              <a:t> chất dùng l</a:t>
            </a:r>
            <a:r>
              <a:rPr lang="en-US" altLang="en-US" sz="2400" b="1" dirty="0">
                <a:solidFill>
                  <a:srgbClr val="000099"/>
                </a:solidFill>
                <a:latin typeface="Times New Roman" panose="02020603050405020304" pitchFamily="18" charset="0"/>
                <a:ea typeface="Times New Roman" panose="02020603050405020304" pitchFamily="18" charset="0"/>
              </a:rPr>
              <a:t>à</a:t>
            </a:r>
            <a:r>
              <a:rPr lang="en-US" altLang="en-US" sz="2400" b="1" dirty="0">
                <a:solidFill>
                  <a:srgbClr val="000099"/>
                </a:solidFill>
                <a:latin typeface="Times New Roman" panose="02020603050405020304" pitchFamily="18" charset="0"/>
                <a:cs typeface="Times New Roman" panose="02020603050405020304" pitchFamily="18" charset="0"/>
              </a:rPr>
              <a:t>m lõi </a:t>
            </a:r>
            <a:r>
              <a:rPr lang="en-US" altLang="en-US" sz="2400" b="1" i="1" dirty="0">
                <a:solidFill>
                  <a:srgbClr val="000099"/>
                </a:solidFill>
                <a:latin typeface="Times New Roman" panose="02020603050405020304" pitchFamily="18" charset="0"/>
                <a:cs typeface="Times New Roman" panose="02020603050405020304" pitchFamily="18" charset="0"/>
              </a:rPr>
              <a:t>bút chì.</a:t>
            </a:r>
          </a:p>
          <a:p>
            <a:pPr marL="342900" indent="-342900" algn="just" eaLnBrk="1" hangingPunct="1">
              <a:spcBef>
                <a:spcPct val="50000"/>
              </a:spcBef>
              <a:buNone/>
            </a:pPr>
            <a:r>
              <a:rPr lang="en-US" altLang="en-US" sz="2400" b="1" dirty="0">
                <a:solidFill>
                  <a:srgbClr val="000099"/>
                </a:solidFill>
                <a:latin typeface="Times New Roman" panose="02020603050405020304" pitchFamily="18" charset="0"/>
                <a:cs typeface="Times New Roman" panose="02020603050405020304" pitchFamily="18" charset="0"/>
              </a:rPr>
              <a:t>c) </a:t>
            </a:r>
            <a:r>
              <a:rPr lang="en-US" altLang="en-US" sz="2400" b="1" i="1" dirty="0">
                <a:solidFill>
                  <a:srgbClr val="000099"/>
                </a:solidFill>
                <a:latin typeface="Times New Roman" panose="02020603050405020304" pitchFamily="18" charset="0"/>
                <a:cs typeface="Times New Roman" panose="02020603050405020304" pitchFamily="18" charset="0"/>
              </a:rPr>
              <a:t>Dây điện </a:t>
            </a:r>
            <a:r>
              <a:rPr lang="en-US" altLang="en-US" sz="2400" b="1" dirty="0">
                <a:solidFill>
                  <a:srgbClr val="000099"/>
                </a:solidFill>
                <a:latin typeface="Times New Roman" panose="02020603050405020304" pitchFamily="18" charset="0"/>
                <a:cs typeface="Times New Roman" panose="02020603050405020304" pitchFamily="18" charset="0"/>
              </a:rPr>
              <a:t>l</a:t>
            </a:r>
            <a:r>
              <a:rPr lang="en-US" altLang="en-US" sz="2400" b="1" dirty="0">
                <a:solidFill>
                  <a:srgbClr val="000099"/>
                </a:solidFill>
                <a:latin typeface="Times New Roman" panose="02020603050405020304" pitchFamily="18" charset="0"/>
                <a:ea typeface="Times New Roman" panose="02020603050405020304" pitchFamily="18" charset="0"/>
              </a:rPr>
              <a:t>à</a:t>
            </a:r>
            <a:r>
              <a:rPr lang="en-US" altLang="en-US" sz="2400" b="1" dirty="0">
                <a:solidFill>
                  <a:srgbClr val="000099"/>
                </a:solidFill>
                <a:latin typeface="Times New Roman" panose="02020603050405020304" pitchFamily="18" charset="0"/>
                <a:cs typeface="Times New Roman" panose="02020603050405020304" pitchFamily="18" charset="0"/>
              </a:rPr>
              <a:t>m bằng</a:t>
            </a:r>
            <a:r>
              <a:rPr lang="en-US" altLang="en-US" sz="2400" b="1" i="1" dirty="0">
                <a:solidFill>
                  <a:srgbClr val="000099"/>
                </a:solidFill>
                <a:latin typeface="Times New Roman" panose="02020603050405020304" pitchFamily="18" charset="0"/>
                <a:cs typeface="Times New Roman" panose="02020603050405020304" pitchFamily="18" charset="0"/>
              </a:rPr>
              <a:t> copper </a:t>
            </a:r>
            <a:r>
              <a:rPr lang="en-US" altLang="en-US" sz="2400" b="1" dirty="0">
                <a:solidFill>
                  <a:srgbClr val="000099"/>
                </a:solidFill>
                <a:latin typeface="Times New Roman" panose="02020603050405020304" pitchFamily="18" charset="0"/>
                <a:cs typeface="Times New Roman" panose="02020603050405020304" pitchFamily="18" charset="0"/>
              </a:rPr>
              <a:t>(đồng) được bọc một lớp </a:t>
            </a:r>
            <a:r>
              <a:rPr lang="en-US" altLang="en-US" sz="2400" b="1" i="1" dirty="0">
                <a:solidFill>
                  <a:srgbClr val="000099"/>
                </a:solidFill>
                <a:latin typeface="Times New Roman" panose="02020603050405020304" pitchFamily="18" charset="0"/>
                <a:cs typeface="Times New Roman" panose="02020603050405020304" pitchFamily="18" charset="0"/>
              </a:rPr>
              <a:t>chất dẻo</a:t>
            </a:r>
            <a:r>
              <a:rPr lang="en-US" altLang="en-US" sz="2400" b="1" dirty="0">
                <a:solidFill>
                  <a:srgbClr val="000099"/>
                </a:solidFill>
                <a:latin typeface="Times New Roman" panose="02020603050405020304" pitchFamily="18" charset="0"/>
                <a:cs typeface="Times New Roman" panose="02020603050405020304" pitchFamily="18" charset="0"/>
              </a:rPr>
              <a:t>.</a:t>
            </a:r>
          </a:p>
          <a:p>
            <a:pPr marL="342900" indent="-342900" algn="just" eaLnBrk="1" hangingPunct="1">
              <a:spcBef>
                <a:spcPct val="50000"/>
              </a:spcBef>
              <a:buNone/>
            </a:pPr>
            <a:r>
              <a:rPr lang="en-US" altLang="en-US" sz="2400" b="1" dirty="0">
                <a:solidFill>
                  <a:srgbClr val="000099"/>
                </a:solidFill>
                <a:latin typeface="Times New Roman" panose="02020603050405020304" pitchFamily="18" charset="0"/>
                <a:cs typeface="Times New Roman" panose="02020603050405020304" pitchFamily="18" charset="0"/>
              </a:rPr>
              <a:t>d) </a:t>
            </a:r>
            <a:r>
              <a:rPr lang="en-US" altLang="en-US" sz="2400" b="1" i="1" dirty="0">
                <a:solidFill>
                  <a:srgbClr val="000099"/>
                </a:solidFill>
                <a:latin typeface="Times New Roman" panose="02020603050405020304" pitchFamily="18" charset="0"/>
                <a:cs typeface="Times New Roman" panose="02020603050405020304" pitchFamily="18" charset="0"/>
              </a:rPr>
              <a:t>Áo </a:t>
            </a:r>
            <a:r>
              <a:rPr lang="en-US" altLang="en-US" sz="2400" b="1" dirty="0">
                <a:solidFill>
                  <a:srgbClr val="000099"/>
                </a:solidFill>
                <a:latin typeface="Times New Roman" panose="02020603050405020304" pitchFamily="18" charset="0"/>
                <a:cs typeface="Times New Roman" panose="02020603050405020304" pitchFamily="18" charset="0"/>
              </a:rPr>
              <a:t>may bằng sợi bông ( 95-98% l</a:t>
            </a:r>
            <a:r>
              <a:rPr lang="en-US" altLang="en-US" sz="2400" b="1" dirty="0">
                <a:solidFill>
                  <a:srgbClr val="000099"/>
                </a:solidFill>
                <a:latin typeface="Times New Roman" panose="02020603050405020304" pitchFamily="18" charset="0"/>
                <a:ea typeface="Times New Roman" panose="02020603050405020304" pitchFamily="18" charset="0"/>
              </a:rPr>
              <a:t>à</a:t>
            </a:r>
            <a:r>
              <a:rPr lang="en-US" altLang="en-US" sz="2400" b="1" dirty="0">
                <a:solidFill>
                  <a:srgbClr val="000099"/>
                </a:solidFill>
                <a:latin typeface="Times New Roman" panose="02020603050405020304" pitchFamily="18" charset="0"/>
                <a:cs typeface="Times New Roman" panose="02020603050405020304" pitchFamily="18" charset="0"/>
              </a:rPr>
              <a:t>  c</a:t>
            </a:r>
            <a:r>
              <a:rPr lang="en-US" altLang="en-US" sz="2400" b="1" i="1" dirty="0">
                <a:solidFill>
                  <a:srgbClr val="000099"/>
                </a:solidFill>
                <a:latin typeface="Times New Roman" panose="02020603050405020304" pitchFamily="18" charset="0"/>
                <a:cs typeface="Times New Roman" panose="02020603050405020304" pitchFamily="18" charset="0"/>
              </a:rPr>
              <a:t>ellulose</a:t>
            </a:r>
            <a:r>
              <a:rPr lang="en-US" altLang="en-US" sz="2400" b="1" dirty="0">
                <a:solidFill>
                  <a:srgbClr val="000099"/>
                </a:solidFill>
                <a:latin typeface="Times New Roman" panose="02020603050405020304" pitchFamily="18" charset="0"/>
                <a:cs typeface="Times New Roman" panose="02020603050405020304" pitchFamily="18" charset="0"/>
              </a:rPr>
              <a:t>)  mặc thoáng mát hơn may bằng </a:t>
            </a:r>
            <a:r>
              <a:rPr lang="en-US" altLang="en-US" sz="2400" b="1" i="1" dirty="0">
                <a:solidFill>
                  <a:srgbClr val="000099"/>
                </a:solidFill>
                <a:latin typeface="Times New Roman" panose="02020603050405020304" pitchFamily="18" charset="0"/>
                <a:cs typeface="Times New Roman" panose="02020603050405020304" pitchFamily="18" charset="0"/>
              </a:rPr>
              <a:t>nilon</a:t>
            </a:r>
            <a:r>
              <a:rPr lang="en-US" altLang="en-US" sz="2400" b="1" dirty="0">
                <a:solidFill>
                  <a:srgbClr val="000099"/>
                </a:solidFill>
                <a:latin typeface="Times New Roman" panose="02020603050405020304" pitchFamily="18" charset="0"/>
                <a:cs typeface="Times New Roman" panose="02020603050405020304" pitchFamily="18" charset="0"/>
              </a:rPr>
              <a:t> (một thứ tơ tổng hợp)</a:t>
            </a:r>
          </a:p>
          <a:p>
            <a:pPr marL="342900" indent="-342900" algn="just" eaLnBrk="1" hangingPunct="1">
              <a:spcBef>
                <a:spcPct val="50000"/>
              </a:spcBef>
              <a:buNone/>
            </a:pPr>
            <a:r>
              <a:rPr lang="en-US" altLang="en-US" sz="2400" b="1" dirty="0">
                <a:solidFill>
                  <a:srgbClr val="000099"/>
                </a:solidFill>
                <a:latin typeface="Times New Roman" panose="02020603050405020304" pitchFamily="18" charset="0"/>
                <a:cs typeface="Times New Roman" panose="02020603050405020304" pitchFamily="18" charset="0"/>
              </a:rPr>
              <a:t>e) </a:t>
            </a:r>
            <a:r>
              <a:rPr lang="en-US" altLang="en-US" sz="2400" b="1" i="1" dirty="0">
                <a:solidFill>
                  <a:srgbClr val="000099"/>
                </a:solidFill>
                <a:latin typeface="Times New Roman" panose="02020603050405020304" pitchFamily="18" charset="0"/>
                <a:cs typeface="Times New Roman" panose="02020603050405020304" pitchFamily="18" charset="0"/>
              </a:rPr>
              <a:t>Xe đạp </a:t>
            </a:r>
            <a:r>
              <a:rPr lang="en-US" altLang="en-US" sz="2400" b="1" dirty="0">
                <a:solidFill>
                  <a:srgbClr val="000099"/>
                </a:solidFill>
                <a:latin typeface="Times New Roman" panose="02020603050405020304" pitchFamily="18" charset="0"/>
                <a:cs typeface="Times New Roman" panose="02020603050405020304" pitchFamily="18" charset="0"/>
              </a:rPr>
              <a:t>được chế tạo từ</a:t>
            </a:r>
            <a:r>
              <a:rPr lang="en-US" altLang="en-US" sz="2400" b="1" i="1" dirty="0">
                <a:solidFill>
                  <a:srgbClr val="000099"/>
                </a:solidFill>
                <a:latin typeface="Times New Roman" panose="02020603050405020304" pitchFamily="18" charset="0"/>
                <a:cs typeface="Times New Roman" panose="02020603050405020304" pitchFamily="18" charset="0"/>
              </a:rPr>
              <a:t> iron </a:t>
            </a:r>
            <a:r>
              <a:rPr lang="en-US" altLang="en-US" sz="2400" b="1" dirty="0">
                <a:solidFill>
                  <a:srgbClr val="000099"/>
                </a:solidFill>
                <a:latin typeface="Times New Roman" panose="02020603050405020304" pitchFamily="18" charset="0"/>
                <a:cs typeface="Times New Roman" panose="02020603050405020304" pitchFamily="18" charset="0"/>
              </a:rPr>
              <a:t>(sắt), </a:t>
            </a:r>
            <a:r>
              <a:rPr lang="en-US" altLang="en-US" sz="2400" b="1" i="1" dirty="0">
                <a:solidFill>
                  <a:srgbClr val="000099"/>
                </a:solidFill>
                <a:latin typeface="Times New Roman" panose="02020603050405020304" pitchFamily="18" charset="0"/>
                <a:cs typeface="Times New Roman" panose="02020603050405020304" pitchFamily="18" charset="0"/>
              </a:rPr>
              <a:t>aluminium </a:t>
            </a:r>
            <a:r>
              <a:rPr lang="en-US" altLang="en-US" sz="2400" dirty="0">
                <a:solidFill>
                  <a:srgbClr val="000099"/>
                </a:solidFill>
                <a:latin typeface="Times New Roman" panose="02020603050405020304" pitchFamily="18" charset="0"/>
                <a:cs typeface="Times New Roman" panose="02020603050405020304" pitchFamily="18" charset="0"/>
              </a:rPr>
              <a:t>(nhôm), </a:t>
            </a:r>
            <a:r>
              <a:rPr lang="en-US" altLang="en-US" sz="2400" b="1" i="1" dirty="0">
                <a:solidFill>
                  <a:srgbClr val="000099"/>
                </a:solidFill>
                <a:latin typeface="Times New Roman" panose="02020603050405020304" pitchFamily="18" charset="0"/>
                <a:cs typeface="Times New Roman" panose="02020603050405020304" pitchFamily="18" charset="0"/>
              </a:rPr>
              <a:t>cao su,</a:t>
            </a:r>
            <a:r>
              <a:rPr lang="en-US" altLang="en-US" sz="2400" b="1" i="1" dirty="0">
                <a:solidFill>
                  <a:srgbClr val="000099"/>
                </a:solidFill>
                <a:latin typeface="Times New Roman" panose="02020603050405020304" pitchFamily="18" charset="0"/>
                <a:ea typeface="Times New Roman" panose="02020603050405020304" pitchFamily="18" charset="0"/>
              </a:rPr>
              <a:t>…</a:t>
            </a:r>
          </a:p>
        </p:txBody>
      </p:sp>
      <p:sp>
        <p:nvSpPr>
          <p:cNvPr id="12295" name="Text Box 7"/>
          <p:cNvSpPr txBox="1"/>
          <p:nvPr/>
        </p:nvSpPr>
        <p:spPr>
          <a:xfrm>
            <a:off x="381000" y="5059363"/>
            <a:ext cx="8001000" cy="1570037"/>
          </a:xfrm>
          <a:prstGeom prst="rect">
            <a:avLst/>
          </a:prstGeom>
          <a:noFill/>
          <a:ln w="9525" cap="flat" cmpd="sng">
            <a:solidFill>
              <a:srgbClr val="0000FF"/>
            </a:solidFill>
            <a:prstDash val="solid"/>
            <a:miter/>
            <a:headEnd type="none" w="med" len="med"/>
            <a:tailEnd type="none" w="med" len="med"/>
          </a:ln>
        </p:spPr>
        <p:txBody>
          <a:bodyPr>
            <a:spAutoFit/>
          </a:bodyPr>
          <a:lstStyle/>
          <a:p>
            <a:pPr algn="just" eaLnBrk="1" hangingPunct="1"/>
            <a:r>
              <a:rPr lang="en-US" altLang="en-US" sz="2400" b="1" dirty="0">
                <a:solidFill>
                  <a:srgbClr val="FF3300"/>
                </a:solidFill>
                <a:latin typeface="Times New Roman" panose="02020603050405020304" pitchFamily="18" charset="0"/>
                <a:cs typeface="Times New Roman" panose="02020603050405020304" pitchFamily="18" charset="0"/>
              </a:rPr>
              <a:t>Đáp án: </a:t>
            </a:r>
          </a:p>
          <a:p>
            <a:pPr algn="just" eaLnBrk="1" hangingPunct="1"/>
            <a:r>
              <a:rPr lang="en-US" altLang="en-US" sz="2400" b="1" dirty="0">
                <a:solidFill>
                  <a:srgbClr val="FF3300"/>
                </a:solidFill>
                <a:latin typeface="Times New Roman" panose="02020603050405020304" pitchFamily="18" charset="0"/>
                <a:cs typeface="Times New Roman" panose="02020603050405020304" pitchFamily="18" charset="0"/>
              </a:rPr>
              <a:t>Vật thể</a:t>
            </a:r>
            <a:r>
              <a:rPr lang="en-US" altLang="en-US" sz="2400" b="1"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99"/>
                </a:solidFill>
                <a:latin typeface="Times New Roman" panose="02020603050405020304" pitchFamily="18" charset="0"/>
                <a:cs typeface="Times New Roman" panose="02020603050405020304" pitchFamily="18" charset="0"/>
              </a:rPr>
              <a:t>Cơ thể người, bút chì, dây điện, áo, xe đạp</a:t>
            </a:r>
            <a:r>
              <a:rPr lang="en-US" altLang="en-US" sz="2400" b="1" dirty="0">
                <a:solidFill>
                  <a:srgbClr val="000099"/>
                </a:solidFill>
                <a:latin typeface="Times New Roman" panose="02020603050405020304" pitchFamily="18" charset="0"/>
                <a:ea typeface="Times New Roman" panose="02020603050405020304" pitchFamily="18" charset="0"/>
              </a:rPr>
              <a:t>…</a:t>
            </a:r>
            <a:endParaRPr lang="en-US" altLang="en-US" sz="2400" b="1" dirty="0">
              <a:solidFill>
                <a:srgbClr val="000099"/>
              </a:solidFill>
              <a:latin typeface="Times New Roman" panose="02020603050405020304" pitchFamily="18" charset="0"/>
              <a:cs typeface="Times New Roman" panose="02020603050405020304" pitchFamily="18" charset="0"/>
            </a:endParaRPr>
          </a:p>
          <a:p>
            <a:pPr algn="just" eaLnBrk="1" hangingPunct="1"/>
            <a:r>
              <a:rPr lang="en-US" altLang="en-US" sz="2400" b="1" dirty="0">
                <a:solidFill>
                  <a:srgbClr val="FF3300"/>
                </a:solidFill>
                <a:latin typeface="Times New Roman" panose="02020603050405020304" pitchFamily="18" charset="0"/>
                <a:cs typeface="Times New Roman" panose="02020603050405020304" pitchFamily="18" charset="0"/>
              </a:rPr>
              <a:t>Chất</a:t>
            </a:r>
            <a:r>
              <a:rPr lang="en-US" altLang="en-US" sz="2400" b="1"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99"/>
                </a:solidFill>
                <a:latin typeface="Times New Roman" panose="02020603050405020304" pitchFamily="18" charset="0"/>
                <a:cs typeface="Times New Roman" panose="02020603050405020304" pitchFamily="18" charset="0"/>
              </a:rPr>
              <a:t>Than chì, nước, copper, chất dẻo, xenlulose, nilon, iron, aluminium, cao su.</a:t>
            </a:r>
            <a:endParaRPr lang="en-US" altLang="en-US" sz="2400" b="1" dirty="0">
              <a:solidFill>
                <a:srgbClr val="000099"/>
              </a:solidFill>
              <a:latin typeface="Times New Roman" panose="02020603050405020304" pitchFamily="18" charset="0"/>
              <a:ea typeface="Times New Roman" panose="02020603050405020304" pitchFamily="18" charset="0"/>
            </a:endParaRPr>
          </a:p>
        </p:txBody>
      </p:sp>
      <p:sp>
        <p:nvSpPr>
          <p:cNvPr id="28676" name="Rectangle 8"/>
          <p:cNvSpPr/>
          <p:nvPr/>
        </p:nvSpPr>
        <p:spPr>
          <a:xfrm>
            <a:off x="3276600" y="1524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Scale>
                                      <p:cBhvr>
                                        <p:cTn id="7" dur="1000" decel="50000" fill="hold">
                                          <p:stCondLst>
                                            <p:cond delay="0"/>
                                          </p:stCondLst>
                                        </p:cTn>
                                        <p:tgtEl>
                                          <p:spTgt spid="122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12294"/>
                                        </p:tgtEl>
                                        <p:attrNameLst>
                                          <p:attrName>ppt_x</p:attrName>
                                          <p:attrName>ppt_y</p:attrName>
                                        </p:attrNameLst>
                                      </p:cBhvr>
                                    </p:animMotion>
                                    <p:animEffect transition="in" filter="fade">
                                      <p:cBhvr>
                                        <p:cTn id="9" dur="1000"/>
                                        <p:tgtEl>
                                          <p:spTgt spid="1229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295"/>
                                        </p:tgtEl>
                                        <p:attrNameLst>
                                          <p:attrName>style.visibility</p:attrName>
                                        </p:attrNameLst>
                                      </p:cBhvr>
                                      <p:to>
                                        <p:strVal val="visible"/>
                                      </p:to>
                                    </p:set>
                                    <p:anim calcmode="lin" valueType="num">
                                      <p:cBhvr>
                                        <p:cTn id="14" dur="1000" fill="hold"/>
                                        <p:tgtEl>
                                          <p:spTgt spid="12295"/>
                                        </p:tgtEl>
                                        <p:attrNameLst>
                                          <p:attrName>ppt_x</p:attrName>
                                        </p:attrNameLst>
                                      </p:cBhvr>
                                      <p:tavLst>
                                        <p:tav tm="0">
                                          <p:val>
                                            <p:strVal val="#ppt_x-.2"/>
                                          </p:val>
                                        </p:tav>
                                        <p:tav tm="100000">
                                          <p:val>
                                            <p:strVal val="#ppt_x"/>
                                          </p:val>
                                        </p:tav>
                                      </p:tavLst>
                                    </p:anim>
                                    <p:anim calcmode="lin" valueType="num">
                                      <p:cBhvr>
                                        <p:cTn id="15" dur="1000" fill="hold"/>
                                        <p:tgtEl>
                                          <p:spTgt spid="1229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9"/>
          <p:cNvSpPr txBox="1"/>
          <p:nvPr/>
        </p:nvSpPr>
        <p:spPr>
          <a:xfrm>
            <a:off x="457200" y="2232025"/>
            <a:ext cx="8077200" cy="3970338"/>
          </a:xfrm>
          <a:prstGeom prst="rect">
            <a:avLst/>
          </a:prstGeom>
          <a:noFill/>
          <a:ln w="28575">
            <a:noFill/>
          </a:ln>
        </p:spPr>
        <p:txBody>
          <a:bodyPr>
            <a:spAutoFit/>
          </a:bodyPr>
          <a:lstStyle/>
          <a:p>
            <a:pPr algn="just" eaLnBrk="1" hangingPunct="1">
              <a:buChar char="-"/>
            </a:pPr>
            <a:r>
              <a:rPr lang="en-US" altLang="en-US" sz="2800" b="1" dirty="0">
                <a:solidFill>
                  <a:srgbClr val="000099"/>
                </a:solidFill>
                <a:latin typeface="Times New Roman" panose="02020603050405020304" pitchFamily="18" charset="0"/>
                <a:cs typeface="Times New Roman" panose="02020603050405020304" pitchFamily="18" charset="0"/>
              </a:rPr>
              <a:t>Giúp phân biệt chất n</a:t>
            </a:r>
            <a:r>
              <a:rPr lang="en-US" altLang="en-US" sz="2800" b="1" dirty="0">
                <a:solidFill>
                  <a:srgbClr val="000099"/>
                </a:solidFill>
                <a:latin typeface="Times New Roman" panose="02020603050405020304" pitchFamily="18" charset="0"/>
                <a:ea typeface="Times New Roman" panose="02020603050405020304" pitchFamily="18" charset="0"/>
              </a:rPr>
              <a:t>à</a:t>
            </a:r>
            <a:r>
              <a:rPr lang="en-US" altLang="en-US" sz="2800" b="1" dirty="0">
                <a:solidFill>
                  <a:srgbClr val="000099"/>
                </a:solidFill>
                <a:latin typeface="Times New Roman" panose="02020603050405020304" pitchFamily="18" charset="0"/>
                <a:cs typeface="Times New Roman" panose="02020603050405020304" pitchFamily="18" charset="0"/>
              </a:rPr>
              <a:t>y với chất khác, tức nhận biết được chất.</a:t>
            </a:r>
          </a:p>
          <a:p>
            <a:pPr algn="just" eaLnBrk="1" hangingPunct="1">
              <a:buChar char="-"/>
            </a:pPr>
            <a:r>
              <a:rPr lang="en-US" altLang="en-US" sz="2800" b="1" dirty="0">
                <a:solidFill>
                  <a:srgbClr val="000099"/>
                </a:solidFill>
                <a:latin typeface="Times New Roman" panose="02020603050405020304" pitchFamily="18" charset="0"/>
                <a:cs typeface="Times New Roman" panose="02020603050405020304" pitchFamily="18" charset="0"/>
              </a:rPr>
              <a:t>Biết cách sử dụng chất: ví dụ cồn đốt rất dễ bắt cháy khi gặp ngọn lửa, ta phải cẩn thận khi sử dụng,</a:t>
            </a:r>
            <a:r>
              <a:rPr lang="en-US" altLang="en-US" sz="2800" b="1" dirty="0">
                <a:solidFill>
                  <a:srgbClr val="000099"/>
                </a:solidFill>
                <a:latin typeface="Times New Roman" panose="02020603050405020304" pitchFamily="18" charset="0"/>
                <a:ea typeface="Times New Roman" panose="02020603050405020304" pitchFamily="18" charset="0"/>
              </a:rPr>
              <a:t>…</a:t>
            </a:r>
            <a:endParaRPr lang="en-US" altLang="en-US" sz="2800" b="1" dirty="0">
              <a:solidFill>
                <a:srgbClr val="000099"/>
              </a:solidFill>
              <a:latin typeface="Times New Roman" panose="02020603050405020304" pitchFamily="18" charset="0"/>
              <a:cs typeface="Times New Roman" panose="02020603050405020304" pitchFamily="18" charset="0"/>
            </a:endParaRPr>
          </a:p>
          <a:p>
            <a:pPr algn="just" eaLnBrk="1" hangingPunct="1">
              <a:buChar char="-"/>
            </a:pPr>
            <a:r>
              <a:rPr lang="en-US" altLang="en-US" sz="2800" b="1" dirty="0">
                <a:solidFill>
                  <a:srgbClr val="000099"/>
                </a:solidFill>
                <a:latin typeface="Times New Roman" panose="02020603050405020304" pitchFamily="18" charset="0"/>
                <a:cs typeface="Times New Roman" panose="02020603050405020304" pitchFamily="18" charset="0"/>
              </a:rPr>
              <a:t>Biết cách sử dụng chất thích hợp trong đời sống v</a:t>
            </a:r>
            <a:r>
              <a:rPr lang="en-US" altLang="en-US" sz="2800" b="1" dirty="0">
                <a:solidFill>
                  <a:srgbClr val="000099"/>
                </a:solidFill>
                <a:latin typeface="Times New Roman" panose="02020603050405020304" pitchFamily="18" charset="0"/>
                <a:ea typeface="Times New Roman" panose="02020603050405020304" pitchFamily="18" charset="0"/>
              </a:rPr>
              <a:t>à</a:t>
            </a:r>
            <a:r>
              <a:rPr lang="en-US" altLang="en-US" sz="2800" b="1" dirty="0">
                <a:solidFill>
                  <a:srgbClr val="000099"/>
                </a:solidFill>
                <a:latin typeface="Times New Roman" panose="02020603050405020304" pitchFamily="18" charset="0"/>
                <a:cs typeface="Times New Roman" panose="02020603050405020304" pitchFamily="18" charset="0"/>
              </a:rPr>
              <a:t> sản xuất: ví dụ chất dẫn điện được l</a:t>
            </a:r>
            <a:r>
              <a:rPr lang="en-US" altLang="en-US" sz="2800" b="1" dirty="0">
                <a:solidFill>
                  <a:srgbClr val="000099"/>
                </a:solidFill>
                <a:latin typeface="Times New Roman" panose="02020603050405020304" pitchFamily="18" charset="0"/>
                <a:ea typeface="Times New Roman" panose="02020603050405020304" pitchFamily="18" charset="0"/>
              </a:rPr>
              <a:t>à</a:t>
            </a:r>
            <a:r>
              <a:rPr lang="en-US" altLang="en-US" sz="2800" b="1" dirty="0">
                <a:solidFill>
                  <a:srgbClr val="000099"/>
                </a:solidFill>
                <a:latin typeface="Times New Roman" panose="02020603050405020304" pitchFamily="18" charset="0"/>
                <a:cs typeface="Times New Roman" panose="02020603050405020304" pitchFamily="18" charset="0"/>
              </a:rPr>
              <a:t>m vật liệu dẫn điện, cao su có tính đ</a:t>
            </a:r>
            <a:r>
              <a:rPr lang="en-US" altLang="en-US" sz="2800" b="1" dirty="0">
                <a:solidFill>
                  <a:srgbClr val="000099"/>
                </a:solidFill>
                <a:latin typeface="Times New Roman" panose="02020603050405020304" pitchFamily="18" charset="0"/>
                <a:ea typeface="Times New Roman" panose="02020603050405020304" pitchFamily="18" charset="0"/>
              </a:rPr>
              <a:t>à</a:t>
            </a:r>
            <a:r>
              <a:rPr lang="en-US" altLang="en-US" sz="2800" b="1" dirty="0">
                <a:solidFill>
                  <a:srgbClr val="000099"/>
                </a:solidFill>
                <a:latin typeface="Times New Roman" panose="02020603050405020304" pitchFamily="18" charset="0"/>
                <a:cs typeface="Times New Roman" panose="02020603050405020304" pitchFamily="18" charset="0"/>
              </a:rPr>
              <a:t>n hồi nên được dùng chế tạo lốp xe,</a:t>
            </a:r>
            <a:r>
              <a:rPr lang="en-US" altLang="en-US" sz="2800" b="1" dirty="0">
                <a:solidFill>
                  <a:srgbClr val="000099"/>
                </a:solidFill>
                <a:latin typeface="Times New Roman" panose="02020603050405020304" pitchFamily="18" charset="0"/>
                <a:ea typeface="Times New Roman" panose="02020603050405020304" pitchFamily="18" charset="0"/>
              </a:rPr>
              <a:t>…</a:t>
            </a:r>
          </a:p>
        </p:txBody>
      </p:sp>
      <p:sp>
        <p:nvSpPr>
          <p:cNvPr id="9228" name="Text Box 12"/>
          <p:cNvSpPr txBox="1"/>
          <p:nvPr/>
        </p:nvSpPr>
        <p:spPr>
          <a:xfrm>
            <a:off x="304800" y="1651000"/>
            <a:ext cx="7620000" cy="519113"/>
          </a:xfrm>
          <a:prstGeom prst="rect">
            <a:avLst/>
          </a:prstGeom>
          <a:noFill/>
          <a:ln w="9525">
            <a:noFill/>
          </a:ln>
        </p:spPr>
        <p:txBody>
          <a:bodyPr>
            <a:spAutoFit/>
          </a:bodyPr>
          <a:lstStyle/>
          <a:p>
            <a:pPr eaLnBrk="1" hangingPunct="1">
              <a:spcBef>
                <a:spcPct val="50000"/>
              </a:spcBef>
            </a:pPr>
            <a:r>
              <a:rPr lang="en-US" altLang="en-US" sz="2800" b="1" i="1" u="sng" dirty="0">
                <a:solidFill>
                  <a:srgbClr val="FF0000"/>
                </a:solidFill>
                <a:latin typeface=".VnTime" panose="020B7200000000000000" pitchFamily="34" charset="0"/>
                <a:sym typeface="Wingdings" panose="05000000000000000000" pitchFamily="2" charset="2"/>
              </a:rPr>
              <a:t> </a:t>
            </a:r>
            <a:r>
              <a:rPr lang="en-US" altLang="en-US" sz="2800" b="1" dirty="0">
                <a:solidFill>
                  <a:srgbClr val="FF0000"/>
                </a:solidFill>
                <a:latin typeface=".VnTime" panose="020B7200000000000000" pitchFamily="34" charset="0"/>
              </a:rPr>
              <a:t>2. ViÖc hiÓu biÕt tÝnh chÊt cña chÊt cã lîi g×?</a:t>
            </a:r>
          </a:p>
        </p:txBody>
      </p:sp>
      <p:sp>
        <p:nvSpPr>
          <p:cNvPr id="30724" name="Rectangle 14"/>
          <p:cNvSpPr/>
          <p:nvPr/>
        </p:nvSpPr>
        <p:spPr>
          <a:xfrm>
            <a:off x="3276600" y="3048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
        <p:nvSpPr>
          <p:cNvPr id="30725" name="Rectangle 15"/>
          <p:cNvSpPr/>
          <p:nvPr/>
        </p:nvSpPr>
        <p:spPr>
          <a:xfrm>
            <a:off x="228600" y="1081088"/>
            <a:ext cx="3683000" cy="519112"/>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II. Tính chất của chất </a:t>
            </a:r>
          </a:p>
        </p:txBody>
      </p:sp>
      <p:sp>
        <p:nvSpPr>
          <p:cNvPr id="30726" name="Text Box 16"/>
          <p:cNvSpPr txBox="1"/>
          <p:nvPr/>
        </p:nvSpPr>
        <p:spPr>
          <a:xfrm>
            <a:off x="2133600" y="355600"/>
            <a:ext cx="819150" cy="396875"/>
          </a:xfrm>
          <a:prstGeom prst="rect">
            <a:avLst/>
          </a:prstGeom>
          <a:noFill/>
          <a:ln w="9525">
            <a:noFill/>
          </a:ln>
        </p:spPr>
        <p:txBody>
          <a:bodyPr wrap="none">
            <a:spAutoFit/>
          </a:bodyPr>
          <a:lstStyle/>
          <a:p>
            <a:pPr eaLnBrk="1" hangingPunct="1"/>
            <a:r>
              <a:rPr lang="en-US" altLang="en-US" sz="2000" dirty="0">
                <a:solidFill>
                  <a:srgbClr val="000099"/>
                </a:solidFill>
                <a:latin typeface="Arial" panose="020B0604020202020204" pitchFamily="34" charset="0"/>
              </a:rPr>
              <a:t>Tiết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1000" fill="hold"/>
                                        <p:tgtEl>
                                          <p:spTgt spid="9228"/>
                                        </p:tgtEl>
                                        <p:attrNameLst>
                                          <p:attrName>ppt_x</p:attrName>
                                        </p:attrNameLst>
                                      </p:cBhvr>
                                      <p:tavLst>
                                        <p:tav tm="0">
                                          <p:val>
                                            <p:strVal val="#ppt_x-.2"/>
                                          </p:val>
                                        </p:tav>
                                        <p:tav tm="100000">
                                          <p:val>
                                            <p:strVal val="#ppt_x"/>
                                          </p:val>
                                        </p:tav>
                                      </p:tavLst>
                                    </p:anim>
                                    <p:anim calcmode="lin" valueType="num">
                                      <p:cBhvr>
                                        <p:cTn id="8" dur="1000" fill="hold"/>
                                        <p:tgtEl>
                                          <p:spTgt spid="92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225"/>
                                        </p:tgtEl>
                                        <p:attrNameLst>
                                          <p:attrName>style.visibility</p:attrName>
                                        </p:attrNameLst>
                                      </p:cBhvr>
                                      <p:to>
                                        <p:strVal val="visible"/>
                                      </p:to>
                                    </p:set>
                                    <p:anim calcmode="lin" valueType="num">
                                      <p:cBhvr>
                                        <p:cTn id="14" dur="1000" fill="hold"/>
                                        <p:tgtEl>
                                          <p:spTgt spid="9225"/>
                                        </p:tgtEl>
                                        <p:attrNameLst>
                                          <p:attrName>ppt_x</p:attrName>
                                        </p:attrNameLst>
                                      </p:cBhvr>
                                      <p:tavLst>
                                        <p:tav tm="0">
                                          <p:val>
                                            <p:strVal val="#ppt_x-.2"/>
                                          </p:val>
                                        </p:tav>
                                        <p:tav tm="100000">
                                          <p:val>
                                            <p:strVal val="#ppt_x"/>
                                          </p:val>
                                        </p:tav>
                                      </p:tavLst>
                                    </p:anim>
                                    <p:anim calcmode="lin" valueType="num">
                                      <p:cBhvr>
                                        <p:cTn id="15" dur="1000" fill="hold"/>
                                        <p:tgtEl>
                                          <p:spTgt spid="922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p:nvPr/>
        </p:nvSpPr>
        <p:spPr>
          <a:xfrm>
            <a:off x="4800600" y="2895600"/>
            <a:ext cx="3200400" cy="830263"/>
          </a:xfrm>
          <a:prstGeom prst="rect">
            <a:avLst/>
          </a:prstGeom>
          <a:noFill/>
          <a:ln w="9525">
            <a:noFill/>
          </a:ln>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Chỉ có nước, không bị lẫn chất khác</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17414" name="Text Box 6"/>
          <p:cNvSpPr txBox="1"/>
          <p:nvPr/>
        </p:nvSpPr>
        <p:spPr>
          <a:xfrm>
            <a:off x="914400" y="2895600"/>
            <a:ext cx="3505200" cy="1200150"/>
          </a:xfrm>
          <a:prstGeom prst="rect">
            <a:avLst/>
          </a:prstGeom>
          <a:noFill/>
          <a:ln w="9525">
            <a:noFill/>
          </a:ln>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Nước khoáng gồm nhiều chất tạo nên</a:t>
            </a:r>
            <a:r>
              <a:rPr lang="en-US" altLang="en-US" sz="2400" b="1" dirty="0">
                <a:solidFill>
                  <a:srgbClr val="0000FF"/>
                </a:solidFill>
                <a:latin typeface=".VnTime" panose="020B7200000000000000" pitchFamily="34" charset="0"/>
              </a:rPr>
              <a:t> </a:t>
            </a:r>
            <a:r>
              <a:rPr lang="en-US" altLang="en-US" sz="2400" b="1" dirty="0">
                <a:solidFill>
                  <a:srgbClr val="0000FF"/>
                </a:solidFill>
                <a:latin typeface="Times New Roman" panose="02020603050405020304" pitchFamily="18" charset="0"/>
                <a:cs typeface="Times New Roman" panose="02020603050405020304" pitchFamily="18" charset="0"/>
              </a:rPr>
              <a:t>( nước, chất khoáng,</a:t>
            </a:r>
            <a:r>
              <a:rPr lang="en-US" altLang="en-US" sz="2400" b="1" dirty="0">
                <a:solidFill>
                  <a:srgbClr val="0000FF"/>
                </a:solidFill>
                <a:latin typeface="Times New Roman" panose="02020603050405020304" pitchFamily="18" charset="0"/>
                <a:ea typeface="Times New Roman" panose="02020603050405020304" pitchFamily="18" charset="0"/>
              </a:rPr>
              <a:t>…</a:t>
            </a:r>
            <a:r>
              <a:rPr lang="en-US" altLang="en-US" sz="2400" b="1" dirty="0">
                <a:solidFill>
                  <a:srgbClr val="0000FF"/>
                </a:solidFill>
                <a:latin typeface="Times New Roman" panose="02020603050405020304" pitchFamily="18" charset="0"/>
                <a:cs typeface="Times New Roman" panose="02020603050405020304" pitchFamily="18" charset="0"/>
              </a:rPr>
              <a:t>)</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17416" name="Text Box 8"/>
          <p:cNvSpPr txBox="1"/>
          <p:nvPr/>
        </p:nvSpPr>
        <p:spPr>
          <a:xfrm>
            <a:off x="609600" y="1676400"/>
            <a:ext cx="8153400" cy="528638"/>
          </a:xfrm>
          <a:prstGeom prst="rect">
            <a:avLst/>
          </a:prstGeom>
          <a:solidFill>
            <a:srgbClr val="CFF4AA"/>
          </a:solidFill>
          <a:ln w="9525" cap="flat" cmpd="sng">
            <a:solidFill>
              <a:schemeClr val="folHlink"/>
            </a:solidFill>
            <a:prstDash val="solid"/>
            <a:miter/>
            <a:headEnd type="none" w="med" len="med"/>
            <a:tailEnd type="none" w="med" len="med"/>
          </a:ln>
        </p:spPr>
        <p:txBody>
          <a:bodyPr>
            <a:spAutoFit/>
          </a:bodyPr>
          <a:lstStyle/>
          <a:p>
            <a:pPr eaLnBrk="1" hangingPunct="1">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Hãy phân biệt nước khoáng v</a:t>
            </a:r>
            <a:r>
              <a:rPr lang="en-US" altLang="en-US" sz="2800" b="1" dirty="0">
                <a:solidFill>
                  <a:srgbClr val="0000FF"/>
                </a:solidFill>
                <a:latin typeface="Times New Roman" panose="02020603050405020304" pitchFamily="18" charset="0"/>
                <a:ea typeface="Times New Roman" panose="02020603050405020304" pitchFamily="18" charset="0"/>
              </a:rPr>
              <a:t>à</a:t>
            </a:r>
            <a:r>
              <a:rPr lang="en-US" altLang="en-US" sz="2800" b="1" dirty="0">
                <a:solidFill>
                  <a:srgbClr val="0000FF"/>
                </a:solidFill>
                <a:latin typeface="Times New Roman" panose="02020603050405020304" pitchFamily="18" charset="0"/>
                <a:cs typeface="Times New Roman" panose="02020603050405020304" pitchFamily="18" charset="0"/>
              </a:rPr>
              <a:t> nước cất?</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graphicFrame>
        <p:nvGraphicFramePr>
          <p:cNvPr id="31749" name="Table 31748"/>
          <p:cNvGraphicFramePr/>
          <p:nvPr/>
        </p:nvGraphicFramePr>
        <p:xfrm>
          <a:off x="685800" y="2252663"/>
          <a:ext cx="7543800" cy="2024063"/>
        </p:xfrm>
        <a:graphic>
          <a:graphicData uri="http://schemas.openxmlformats.org/drawingml/2006/table">
            <a:tbl>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4873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en-US" sz="2600" b="1" dirty="0">
                          <a:solidFill>
                            <a:srgbClr val="FF0066"/>
                          </a:solidFill>
                          <a:latin typeface="Times New Roman" panose="02020603050405020304" pitchFamily="18" charset="0"/>
                          <a:cs typeface="Times New Roman" panose="02020603050405020304" pitchFamily="18" charset="0"/>
                        </a:rPr>
                        <a:t>Nước khoáng</a:t>
                      </a:r>
                      <a:endParaRPr lang="en-US" altLang="en-US" sz="2600" b="1" dirty="0">
                        <a:solidFill>
                          <a:srgbClr val="FF0066"/>
                        </a:solidFill>
                        <a:latin typeface="Times New Roman" panose="02020603050405020304" pitchFamily="18" charset="0"/>
                        <a:ea typeface="Times New Roman" panose="02020603050405020304" pitchFamily="18" charset="0"/>
                      </a:endParaRPr>
                    </a:p>
                  </a:txBody>
                  <a:tcPr marT="45690" marB="45690">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lang="en-US" altLang="en-US" sz="2600" b="1" dirty="0">
                          <a:solidFill>
                            <a:srgbClr val="FF0066"/>
                          </a:solidFill>
                          <a:latin typeface="Times New Roman" panose="02020603050405020304" pitchFamily="18" charset="0"/>
                          <a:cs typeface="Times New Roman" panose="02020603050405020304" pitchFamily="18" charset="0"/>
                        </a:rPr>
                        <a:t>Nước cất</a:t>
                      </a:r>
                      <a:endParaRPr lang="en-US" altLang="en-US" sz="2600" b="1" dirty="0">
                        <a:solidFill>
                          <a:srgbClr val="FF0066"/>
                        </a:solidFill>
                        <a:latin typeface="Times New Roman" panose="02020603050405020304" pitchFamily="18" charset="0"/>
                        <a:ea typeface="Times New Roman" panose="02020603050405020304" pitchFamily="18" charset="0"/>
                      </a:endParaRPr>
                    </a:p>
                  </a:txBody>
                  <a:tcPr marT="45690" marB="45690">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367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altLang="en-US" sz="2600" dirty="0">
                        <a:latin typeface="Times New Roman" panose="02020603050405020304" pitchFamily="18" charset="0"/>
                        <a:ea typeface="Times New Roman" panose="02020603050405020304" pitchFamily="18" charset="0"/>
                      </a:endParaRPr>
                    </a:p>
                  </a:txBody>
                  <a:tcPr marT="45690" marB="45690">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altLang="en-US" sz="2600" dirty="0">
                        <a:latin typeface="Times New Roman" panose="02020603050405020304" pitchFamily="18" charset="0"/>
                        <a:ea typeface="Times New Roman" panose="02020603050405020304" pitchFamily="18" charset="0"/>
                      </a:endParaRPr>
                    </a:p>
                  </a:txBody>
                  <a:tcPr marT="45690" marB="45690">
                    <a:lnL w="12700" cap="flat" cmpd="sng">
                      <a:solidFill>
                        <a:srgbClr val="0000FF"/>
                      </a:solidFill>
                      <a:prstDash val="solid"/>
                      <a:headEnd type="none" w="med" len="med"/>
                      <a:tailEnd type="none" w="med" len="med"/>
                    </a:lnL>
                    <a:lnR w="12700" cap="flat" cmpd="sng">
                      <a:solidFill>
                        <a:srgbClr val="0000FF"/>
                      </a:solidFill>
                      <a:prstDash val="solid"/>
                      <a:headEnd type="none" w="med" len="med"/>
                      <a:tailEnd type="none" w="med" len="med"/>
                    </a:lnR>
                    <a:lnT w="12700" cap="flat" cmpd="sng">
                      <a:solidFill>
                        <a:srgbClr val="0000FF"/>
                      </a:solidFill>
                      <a:prstDash val="solid"/>
                      <a:headEnd type="none" w="med" len="med"/>
                      <a:tailEnd type="none" w="med" len="med"/>
                    </a:lnT>
                    <a:lnB w="12700" cap="flat" cmpd="sng">
                      <a:solidFill>
                        <a:srgbClr val="0000F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760" name="Rectangle 22"/>
          <p:cNvSpPr/>
          <p:nvPr/>
        </p:nvSpPr>
        <p:spPr>
          <a:xfrm>
            <a:off x="3276600" y="2286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
        <p:nvSpPr>
          <p:cNvPr id="31761" name="Rectangle 23"/>
          <p:cNvSpPr/>
          <p:nvPr/>
        </p:nvSpPr>
        <p:spPr>
          <a:xfrm>
            <a:off x="152400" y="990600"/>
            <a:ext cx="4913313" cy="519113"/>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III. Chất tinh khiết – hỗn hợp </a:t>
            </a:r>
          </a:p>
        </p:txBody>
      </p:sp>
      <p:sp>
        <p:nvSpPr>
          <p:cNvPr id="31762" name="Rectangle 25"/>
          <p:cNvSpPr/>
          <p:nvPr/>
        </p:nvSpPr>
        <p:spPr>
          <a:xfrm>
            <a:off x="1447800" y="4267200"/>
            <a:ext cx="1608138" cy="519113"/>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Hỗn hợp </a:t>
            </a:r>
          </a:p>
        </p:txBody>
      </p:sp>
      <p:sp>
        <p:nvSpPr>
          <p:cNvPr id="31763" name="Rectangle 26"/>
          <p:cNvSpPr/>
          <p:nvPr/>
        </p:nvSpPr>
        <p:spPr>
          <a:xfrm>
            <a:off x="5029200" y="4276725"/>
            <a:ext cx="2590800" cy="519113"/>
          </a:xfrm>
          <a:prstGeom prst="rect">
            <a:avLst/>
          </a:prstGeom>
          <a:noFill/>
          <a:ln w="9525">
            <a:noFill/>
          </a:ln>
        </p:spPr>
        <p:txBody>
          <a:bodyPr>
            <a:spAutoFit/>
          </a:bodyPr>
          <a:lstStyle/>
          <a:p>
            <a:pPr eaLnBrk="1" hangingPunct="1">
              <a:spcBef>
                <a:spcPct val="50000"/>
              </a:spcBef>
            </a:pPr>
            <a:r>
              <a:rPr lang="en-US" altLang="en-US" sz="2800" b="1" u="sng" dirty="0">
                <a:solidFill>
                  <a:srgbClr val="FF0000"/>
                </a:solidFill>
                <a:latin typeface="Times New Roman" panose="02020603050405020304" pitchFamily="18" charset="0"/>
              </a:rPr>
              <a:t>Chất tinh khiết </a:t>
            </a:r>
          </a:p>
        </p:txBody>
      </p:sp>
      <p:sp>
        <p:nvSpPr>
          <p:cNvPr id="31764" name="Rectangle 27"/>
          <p:cNvSpPr/>
          <p:nvPr/>
        </p:nvSpPr>
        <p:spPr>
          <a:xfrm>
            <a:off x="1143000" y="5084763"/>
            <a:ext cx="4548188" cy="954087"/>
          </a:xfrm>
          <a:prstGeom prst="rect">
            <a:avLst/>
          </a:prstGeom>
          <a:noFill/>
          <a:ln w="9525">
            <a:noFill/>
          </a:ln>
        </p:spPr>
        <p:txBody>
          <a:bodyPr wrap="none">
            <a:spAutoFit/>
          </a:bodyPr>
          <a:lstStyle/>
          <a:p>
            <a:pPr algn="just" eaLnBrk="1" hangingPunct="1"/>
            <a:r>
              <a:rPr lang="en-US" altLang="en-US" sz="2800" b="1" dirty="0">
                <a:solidFill>
                  <a:srgbClr val="000099"/>
                </a:solidFill>
                <a:latin typeface="Times New Roman" panose="02020603050405020304" pitchFamily="18" charset="0"/>
              </a:rPr>
              <a:t>Vậy: - Hỗn hợp là gì?</a:t>
            </a:r>
          </a:p>
          <a:p>
            <a:pPr algn="just" eaLnBrk="1" hangingPunct="1"/>
            <a:r>
              <a:rPr lang="en-US" altLang="en-US" sz="2800" b="1" dirty="0">
                <a:solidFill>
                  <a:srgbClr val="000099"/>
                </a:solidFill>
                <a:latin typeface="Times New Roman" panose="02020603050405020304" pitchFamily="18" charset="0"/>
              </a:rPr>
              <a:t>         - Chất tinh khiết là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1000" fill="hold"/>
                                        <p:tgtEl>
                                          <p:spTgt spid="17416"/>
                                        </p:tgtEl>
                                        <p:attrNameLst>
                                          <p:attrName>ppt_x</p:attrName>
                                        </p:attrNameLst>
                                      </p:cBhvr>
                                      <p:tavLst>
                                        <p:tav tm="0">
                                          <p:val>
                                            <p:strVal val="#ppt_x-.2"/>
                                          </p:val>
                                        </p:tav>
                                        <p:tav tm="100000">
                                          <p:val>
                                            <p:strVal val="#ppt_x"/>
                                          </p:val>
                                        </p:tav>
                                      </p:tavLst>
                                    </p:anim>
                                    <p:anim calcmode="lin" valueType="num">
                                      <p:cBhvr>
                                        <p:cTn id="8" dur="1000" fill="hold"/>
                                        <p:tgtEl>
                                          <p:spTgt spid="174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1749"/>
                                        </p:tgtEl>
                                        <p:attrNameLst>
                                          <p:attrName>style.visibility</p:attrName>
                                        </p:attrNameLst>
                                      </p:cBhvr>
                                      <p:to>
                                        <p:strVal val="visible"/>
                                      </p:to>
                                    </p:set>
                                    <p:anim calcmode="lin" valueType="num">
                                      <p:cBhvr>
                                        <p:cTn id="14" dur="1000" fill="hold"/>
                                        <p:tgtEl>
                                          <p:spTgt spid="31749"/>
                                        </p:tgtEl>
                                        <p:attrNameLst>
                                          <p:attrName>ppt_x</p:attrName>
                                        </p:attrNameLst>
                                      </p:cBhvr>
                                      <p:tavLst>
                                        <p:tav tm="0">
                                          <p:val>
                                            <p:strVal val="#ppt_x-.2"/>
                                          </p:val>
                                        </p:tav>
                                        <p:tav tm="100000">
                                          <p:val>
                                            <p:strVal val="#ppt_x"/>
                                          </p:val>
                                        </p:tav>
                                      </p:tavLst>
                                    </p:anim>
                                    <p:anim calcmode="lin" valueType="num">
                                      <p:cBhvr>
                                        <p:cTn id="15" dur="1000" fill="hold"/>
                                        <p:tgtEl>
                                          <p:spTgt spid="3174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174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414"/>
                                        </p:tgtEl>
                                        <p:attrNameLst>
                                          <p:attrName>style.visibility</p:attrName>
                                        </p:attrNameLst>
                                      </p:cBhvr>
                                      <p:to>
                                        <p:strVal val="visible"/>
                                      </p:to>
                                    </p:set>
                                    <p:anim calcmode="lin" valueType="num">
                                      <p:cBhvr>
                                        <p:cTn id="21" dur="1000" fill="hold"/>
                                        <p:tgtEl>
                                          <p:spTgt spid="17414"/>
                                        </p:tgtEl>
                                        <p:attrNameLst>
                                          <p:attrName>ppt_x</p:attrName>
                                        </p:attrNameLst>
                                      </p:cBhvr>
                                      <p:tavLst>
                                        <p:tav tm="0">
                                          <p:val>
                                            <p:strVal val="#ppt_x-.2"/>
                                          </p:val>
                                        </p:tav>
                                        <p:tav tm="100000">
                                          <p:val>
                                            <p:strVal val="#ppt_x"/>
                                          </p:val>
                                        </p:tav>
                                      </p:tavLst>
                                    </p:anim>
                                    <p:anim calcmode="lin" valueType="num">
                                      <p:cBhvr>
                                        <p:cTn id="22" dur="1000" fill="hold"/>
                                        <p:tgtEl>
                                          <p:spTgt spid="1741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41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7412"/>
                                        </p:tgtEl>
                                        <p:attrNameLst>
                                          <p:attrName>style.visibility</p:attrName>
                                        </p:attrNameLst>
                                      </p:cBhvr>
                                      <p:to>
                                        <p:strVal val="visible"/>
                                      </p:to>
                                    </p:set>
                                    <p:anim calcmode="lin" valueType="num">
                                      <p:cBhvr>
                                        <p:cTn id="28" dur="1000" fill="hold"/>
                                        <p:tgtEl>
                                          <p:spTgt spid="17412"/>
                                        </p:tgtEl>
                                        <p:attrNameLst>
                                          <p:attrName>ppt_x</p:attrName>
                                        </p:attrNameLst>
                                      </p:cBhvr>
                                      <p:tavLst>
                                        <p:tav tm="0">
                                          <p:val>
                                            <p:strVal val="#ppt_x-.2"/>
                                          </p:val>
                                        </p:tav>
                                        <p:tav tm="100000">
                                          <p:val>
                                            <p:strVal val="#ppt_x"/>
                                          </p:val>
                                        </p:tav>
                                      </p:tavLst>
                                    </p:anim>
                                    <p:anim calcmode="lin" valueType="num">
                                      <p:cBhvr>
                                        <p:cTn id="29" dur="1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4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1762"/>
                                        </p:tgtEl>
                                        <p:attrNameLst>
                                          <p:attrName>style.visibility</p:attrName>
                                        </p:attrNameLst>
                                      </p:cBhvr>
                                      <p:to>
                                        <p:strVal val="visible"/>
                                      </p:to>
                                    </p:set>
                                    <p:animEffect transition="in" filter="wipe(down)">
                                      <p:cBhvr>
                                        <p:cTn id="35" dur="500"/>
                                        <p:tgtEl>
                                          <p:spTgt spid="3176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1763"/>
                                        </p:tgtEl>
                                        <p:attrNameLst>
                                          <p:attrName>style.visibility</p:attrName>
                                        </p:attrNameLst>
                                      </p:cBhvr>
                                      <p:to>
                                        <p:strVal val="visible"/>
                                      </p:to>
                                    </p:set>
                                    <p:animEffect transition="in" filter="fade">
                                      <p:cBhvr>
                                        <p:cTn id="40" dur="1000"/>
                                        <p:tgtEl>
                                          <p:spTgt spid="31763"/>
                                        </p:tgtEl>
                                      </p:cBhvr>
                                    </p:animEffect>
                                    <p:anim calcmode="lin" valueType="num">
                                      <p:cBhvr>
                                        <p:cTn id="41" dur="1000" fill="hold"/>
                                        <p:tgtEl>
                                          <p:spTgt spid="31763"/>
                                        </p:tgtEl>
                                        <p:attrNameLst>
                                          <p:attrName>ppt_x</p:attrName>
                                        </p:attrNameLst>
                                      </p:cBhvr>
                                      <p:tavLst>
                                        <p:tav tm="0">
                                          <p:val>
                                            <p:strVal val="#ppt_x"/>
                                          </p:val>
                                        </p:tav>
                                        <p:tav tm="100000">
                                          <p:val>
                                            <p:strVal val="#ppt_x"/>
                                          </p:val>
                                        </p:tav>
                                      </p:tavLst>
                                    </p:anim>
                                    <p:anim calcmode="lin" valueType="num">
                                      <p:cBhvr>
                                        <p:cTn id="42" dur="1000" fill="hold"/>
                                        <p:tgtEl>
                                          <p:spTgt spid="3176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1764"/>
                                        </p:tgtEl>
                                        <p:attrNameLst>
                                          <p:attrName>style.visibility</p:attrName>
                                        </p:attrNameLst>
                                      </p:cBhvr>
                                      <p:to>
                                        <p:strVal val="visible"/>
                                      </p:to>
                                    </p:set>
                                    <p:animEffect transition="in" filter="circle(in)">
                                      <p:cBhvr>
                                        <p:cTn id="47" dur="2000"/>
                                        <p:tgtEl>
                                          <p:spTgt spid="3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P spid="17416" grpId="0" animBg="1"/>
      <p:bldP spid="31762" grpId="0"/>
      <p:bldP spid="31763" grpId="0"/>
      <p:bldP spid="317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p:nvPr/>
        </p:nvSpPr>
        <p:spPr>
          <a:xfrm>
            <a:off x="838200" y="1600200"/>
            <a:ext cx="2743200" cy="523875"/>
          </a:xfrm>
          <a:prstGeom prst="rect">
            <a:avLst/>
          </a:prstGeom>
          <a:noFill/>
          <a:ln w="9525">
            <a:noFill/>
          </a:ln>
        </p:spPr>
        <p:txBody>
          <a:bodyPr>
            <a:spAutoFit/>
          </a:bodyPr>
          <a:lstStyle/>
          <a:p>
            <a:pPr eaLnBrk="1" hangingPunct="1">
              <a:spcBef>
                <a:spcPct val="50000"/>
              </a:spcBef>
            </a:pPr>
            <a:r>
              <a:rPr lang="en-US" altLang="en-US" sz="2800" b="1" i="1" u="sng" dirty="0">
                <a:solidFill>
                  <a:srgbClr val="FF3300"/>
                </a:solidFill>
                <a:latin typeface=".VnTime" panose="020B7200000000000000" pitchFamily="34" charset="0"/>
                <a:sym typeface="Wingdings" panose="05000000000000000000" pitchFamily="2" charset="2"/>
              </a:rPr>
              <a:t> </a:t>
            </a:r>
            <a:r>
              <a:rPr lang="en-US" altLang="en-US" sz="2800" b="1" dirty="0">
                <a:solidFill>
                  <a:srgbClr val="000099"/>
                </a:solidFill>
                <a:latin typeface=".VnTime" panose="020B7200000000000000" pitchFamily="34" charset="0"/>
              </a:rPr>
              <a:t>1. Hçn hîp</a:t>
            </a:r>
          </a:p>
        </p:txBody>
      </p:sp>
      <p:sp>
        <p:nvSpPr>
          <p:cNvPr id="18436" name="Text Box 4"/>
          <p:cNvSpPr txBox="1">
            <a:spLocks noChangeArrowheads="1"/>
          </p:cNvSpPr>
          <p:nvPr/>
        </p:nvSpPr>
        <p:spPr bwMode="auto">
          <a:xfrm>
            <a:off x="533400" y="2209800"/>
            <a:ext cx="3962400" cy="2124075"/>
          </a:xfrm>
          <a:prstGeom prst="rect">
            <a:avLst/>
          </a:prstGeom>
          <a:solidFill>
            <a:schemeClr val="accent4">
              <a:lumMod val="20000"/>
              <a:lumOff val="80000"/>
            </a:schemeClr>
          </a:solidFill>
          <a:ln w="9525">
            <a:solidFill>
              <a:schemeClr val="folHlink"/>
            </a:solidFill>
            <a:miter lim="800000"/>
          </a:ln>
          <a:effectLst/>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Hai hay nhiều chất trộn lẫn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o nhau gọi l</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 hỗn hợp.</a:t>
            </a:r>
          </a:p>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Ví dụ: Nước tự nhiên như nước ao, nước biển, nước máy,</a:t>
            </a:r>
            <a:r>
              <a:rPr lang="en-US" altLang="en-US" sz="2400" b="1" dirty="0">
                <a:solidFill>
                  <a:srgbClr val="0000FF"/>
                </a:solidFill>
                <a:latin typeface="Times New Roman" panose="02020603050405020304" pitchFamily="18" charset="0"/>
                <a:ea typeface="Times New Roman" panose="02020603050405020304" pitchFamily="18" charset="0"/>
              </a:rPr>
              <a:t>…</a:t>
            </a:r>
          </a:p>
        </p:txBody>
      </p:sp>
      <p:sp>
        <p:nvSpPr>
          <p:cNvPr id="18439" name="Text Box 7"/>
          <p:cNvSpPr txBox="1"/>
          <p:nvPr/>
        </p:nvSpPr>
        <p:spPr>
          <a:xfrm>
            <a:off x="5029200" y="1600200"/>
            <a:ext cx="2895600" cy="519113"/>
          </a:xfrm>
          <a:prstGeom prst="rect">
            <a:avLst/>
          </a:prstGeom>
          <a:noFill/>
          <a:ln w="9525">
            <a:noFill/>
          </a:ln>
        </p:spPr>
        <p:txBody>
          <a:bodyPr>
            <a:spAutoFit/>
          </a:bodyPr>
          <a:lstStyle/>
          <a:p>
            <a:pPr eaLnBrk="1" hangingPunct="1">
              <a:spcBef>
                <a:spcPct val="50000"/>
              </a:spcBef>
            </a:pPr>
            <a:r>
              <a:rPr lang="en-US" altLang="en-US" sz="2800" b="1" dirty="0">
                <a:solidFill>
                  <a:srgbClr val="000099"/>
                </a:solidFill>
                <a:latin typeface=".VnTime" panose="020B7200000000000000" pitchFamily="34" charset="0"/>
              </a:rPr>
              <a:t>2. ChÊt tinh khiÕt</a:t>
            </a:r>
          </a:p>
        </p:txBody>
      </p:sp>
      <p:sp>
        <p:nvSpPr>
          <p:cNvPr id="32773" name="Rectangle 10"/>
          <p:cNvSpPr/>
          <p:nvPr/>
        </p:nvSpPr>
        <p:spPr>
          <a:xfrm>
            <a:off x="3276600" y="2286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
        <p:nvSpPr>
          <p:cNvPr id="18443" name="Text Box 11"/>
          <p:cNvSpPr txBox="1">
            <a:spLocks noChangeArrowheads="1"/>
          </p:cNvSpPr>
          <p:nvPr/>
        </p:nvSpPr>
        <p:spPr bwMode="auto">
          <a:xfrm>
            <a:off x="4648200" y="2209800"/>
            <a:ext cx="3962400" cy="1754188"/>
          </a:xfrm>
          <a:prstGeom prst="rect">
            <a:avLst/>
          </a:prstGeom>
          <a:solidFill>
            <a:schemeClr val="accent4">
              <a:lumMod val="20000"/>
              <a:lumOff val="80000"/>
            </a:schemeClr>
          </a:solidFill>
          <a:ln w="9525">
            <a:solidFill>
              <a:schemeClr val="folHlink"/>
            </a:solidFill>
            <a:miter lim="800000"/>
          </a:ln>
          <a:effectLst/>
        </p:spPr>
        <p:txBody>
          <a:bodyPr>
            <a:spAutoFit/>
          </a:bodyPr>
          <a:lstStyle/>
          <a:p>
            <a:pPr eaLnBrk="1" hangingPunct="1">
              <a:spcBef>
                <a:spcPct val="50000"/>
              </a:spcBef>
              <a:buNone/>
            </a:pPr>
            <a:r>
              <a:rPr lang="en-US" altLang="en-US" sz="2400" b="1" dirty="0">
                <a:solidFill>
                  <a:srgbClr val="0000FF"/>
                </a:solidFill>
                <a:latin typeface="Times New Roman" panose="02020603050405020304" pitchFamily="18" charset="0"/>
                <a:cs typeface="Times New Roman" panose="02020603050405020304" pitchFamily="18" charset="0"/>
              </a:rPr>
              <a:t>Chất tinh khiết l</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 chất không có lẫn chất khác.</a:t>
            </a:r>
          </a:p>
          <a:p>
            <a:pPr eaLnBrk="1" hangingPunct="1">
              <a:spcBef>
                <a:spcPct val="50000"/>
              </a:spcBef>
              <a:buNone/>
            </a:pPr>
            <a:r>
              <a:rPr lang="en-US" altLang="en-US" sz="2400" b="1" dirty="0">
                <a:solidFill>
                  <a:srgbClr val="0000FF"/>
                </a:solidFill>
                <a:latin typeface="Times New Roman" panose="02020603050405020304" pitchFamily="18" charset="0"/>
                <a:cs typeface="Times New Roman" panose="02020603050405020304" pitchFamily="18" charset="0"/>
              </a:rPr>
              <a:t>Ví dụ: chất iron (sắt), zinc (kẽm), nước cất, </a:t>
            </a:r>
            <a:r>
              <a:rPr lang="en-US" altLang="en-US" sz="2400" b="1" dirty="0">
                <a:solidFill>
                  <a:srgbClr val="0000FF"/>
                </a:solidFill>
                <a:latin typeface="Times New Roman" panose="02020603050405020304" pitchFamily="18" charset="0"/>
                <a:ea typeface="Times New Roman" panose="02020603050405020304" pitchFamily="18" charset="0"/>
              </a:rPr>
              <a:t>…</a:t>
            </a:r>
          </a:p>
        </p:txBody>
      </p:sp>
      <p:sp>
        <p:nvSpPr>
          <p:cNvPr id="32775" name="Rectangle 12"/>
          <p:cNvSpPr/>
          <p:nvPr/>
        </p:nvSpPr>
        <p:spPr>
          <a:xfrm>
            <a:off x="152400" y="990600"/>
            <a:ext cx="4913313" cy="519113"/>
          </a:xfrm>
          <a:prstGeom prst="rect">
            <a:avLst/>
          </a:prstGeom>
          <a:noFill/>
          <a:ln w="9525">
            <a:noFill/>
          </a:ln>
        </p:spPr>
        <p:txBody>
          <a:bodyPr wrap="none">
            <a:spAutoFit/>
          </a:bodyPr>
          <a:lstStyle/>
          <a:p>
            <a:pPr eaLnBrk="1" hangingPunct="1">
              <a:spcBef>
                <a:spcPct val="50000"/>
              </a:spcBef>
            </a:pPr>
            <a:r>
              <a:rPr lang="en-US" altLang="en-US" sz="2800" b="1" u="sng" dirty="0">
                <a:solidFill>
                  <a:srgbClr val="000099"/>
                </a:solidFill>
                <a:latin typeface="Times New Roman" panose="02020603050405020304" pitchFamily="18" charset="0"/>
              </a:rPr>
              <a:t>III. Chất tinh khiết – hỗn hợp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ppt_x</p:attrName>
                                        </p:attrNameLst>
                                      </p:cBhvr>
                                      <p:tavLst>
                                        <p:tav tm="0">
                                          <p:val>
                                            <p:strVal val="#ppt_x-.2"/>
                                          </p:val>
                                        </p:tav>
                                        <p:tav tm="100000">
                                          <p:val>
                                            <p:strVal val="#ppt_x"/>
                                          </p:val>
                                        </p:tav>
                                      </p:tavLst>
                                    </p:anim>
                                    <p:anim calcmode="lin" valueType="num">
                                      <p:cBhvr>
                                        <p:cTn id="8" dur="1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439"/>
                                        </p:tgtEl>
                                        <p:attrNameLst>
                                          <p:attrName>style.visibility</p:attrName>
                                        </p:attrNameLst>
                                      </p:cBhvr>
                                      <p:to>
                                        <p:strVal val="visible"/>
                                      </p:to>
                                    </p:set>
                                    <p:anim calcmode="lin" valueType="num">
                                      <p:cBhvr>
                                        <p:cTn id="14" dur="1000" fill="hold"/>
                                        <p:tgtEl>
                                          <p:spTgt spid="18439"/>
                                        </p:tgtEl>
                                        <p:attrNameLst>
                                          <p:attrName>ppt_x</p:attrName>
                                        </p:attrNameLst>
                                      </p:cBhvr>
                                      <p:tavLst>
                                        <p:tav tm="0">
                                          <p:val>
                                            <p:strVal val="#ppt_x-.2"/>
                                          </p:val>
                                        </p:tav>
                                        <p:tav tm="100000">
                                          <p:val>
                                            <p:strVal val="#ppt_x"/>
                                          </p:val>
                                        </p:tav>
                                      </p:tavLst>
                                    </p:anim>
                                    <p:anim calcmode="lin" valueType="num">
                                      <p:cBhvr>
                                        <p:cTn id="15" dur="1000" fill="hold"/>
                                        <p:tgtEl>
                                          <p:spTgt spid="1843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43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443"/>
                                        </p:tgtEl>
                                        <p:attrNameLst>
                                          <p:attrName>style.visibility</p:attrName>
                                        </p:attrNameLst>
                                      </p:cBhvr>
                                      <p:to>
                                        <p:strVal val="visible"/>
                                      </p:to>
                                    </p:set>
                                    <p:anim calcmode="lin" valueType="num">
                                      <p:cBhvr>
                                        <p:cTn id="21" dur="1000" fill="hold"/>
                                        <p:tgtEl>
                                          <p:spTgt spid="18443"/>
                                        </p:tgtEl>
                                        <p:attrNameLst>
                                          <p:attrName>ppt_x</p:attrName>
                                        </p:attrNameLst>
                                      </p:cBhvr>
                                      <p:tavLst>
                                        <p:tav tm="0">
                                          <p:val>
                                            <p:strVal val="#ppt_x-.2"/>
                                          </p:val>
                                        </p:tav>
                                        <p:tav tm="100000">
                                          <p:val>
                                            <p:strVal val="#ppt_x"/>
                                          </p:val>
                                        </p:tav>
                                      </p:tavLst>
                                    </p:anim>
                                    <p:anim calcmode="lin" valueType="num">
                                      <p:cBhvr>
                                        <p:cTn id="22" dur="1000" fill="hold"/>
                                        <p:tgtEl>
                                          <p:spTgt spid="1844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9" grpId="0"/>
      <p:bldP spid="184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p:nvPr/>
        </p:nvSpPr>
        <p:spPr>
          <a:xfrm>
            <a:off x="304800" y="152400"/>
            <a:ext cx="4791075" cy="519113"/>
          </a:xfrm>
          <a:prstGeom prst="rect">
            <a:avLst/>
          </a:prstGeom>
          <a:noFill/>
          <a:ln w="9525">
            <a:noFill/>
          </a:ln>
        </p:spPr>
        <p:txBody>
          <a:bodyPr wrap="none">
            <a:spAutoFit/>
          </a:bodyPr>
          <a:lstStyle/>
          <a:p>
            <a:pPr eaLnBrk="1" hangingPunct="1">
              <a:spcBef>
                <a:spcPct val="50000"/>
              </a:spcBef>
            </a:pPr>
            <a:r>
              <a:rPr lang="en-US" altLang="en-US" sz="2800" b="1" dirty="0">
                <a:solidFill>
                  <a:srgbClr val="FF0000"/>
                </a:solidFill>
                <a:latin typeface="Times New Roman" panose="02020603050405020304" pitchFamily="18" charset="0"/>
              </a:rPr>
              <a:t>3. Tách chất ra khỏi hỗn hợp: </a:t>
            </a:r>
          </a:p>
        </p:txBody>
      </p:sp>
      <p:sp>
        <p:nvSpPr>
          <p:cNvPr id="18437" name="Rectangle 12"/>
          <p:cNvSpPr/>
          <p:nvPr/>
        </p:nvSpPr>
        <p:spPr>
          <a:xfrm>
            <a:off x="1219200" y="682625"/>
            <a:ext cx="7620000" cy="1384300"/>
          </a:xfrm>
          <a:prstGeom prst="rect">
            <a:avLst/>
          </a:prstGeom>
          <a:noFill/>
          <a:ln w="38100" cap="flat" cmpd="sng">
            <a:solidFill>
              <a:srgbClr val="000099"/>
            </a:solidFill>
            <a:prstDash val="solid"/>
            <a:miter/>
            <a:headEnd type="none" w="med" len="med"/>
            <a:tailEnd type="none" w="med" len="med"/>
          </a:ln>
        </p:spPr>
        <p:txBody>
          <a:bodyPr>
            <a:spAutoFit/>
          </a:bodyPr>
          <a:lstStyle/>
          <a:p>
            <a:pPr algn="just" eaLnBrk="1" hangingPunct="1"/>
            <a:r>
              <a:rPr lang="en-US" altLang="en-US" sz="2800" b="1" dirty="0">
                <a:solidFill>
                  <a:srgbClr val="000099"/>
                </a:solidFill>
                <a:latin typeface="Times New Roman" panose="02020603050405020304" pitchFamily="18" charset="0"/>
              </a:rPr>
              <a:t>Nước biển là một hỗn hợp gồm nước và muối, làm thế nào để tách muối ra khỏi nước biển? Dựa vào tính chất nào để tách được hỗn hợp đó?</a:t>
            </a:r>
          </a:p>
        </p:txBody>
      </p:sp>
      <p:sp>
        <p:nvSpPr>
          <p:cNvPr id="18438" name="Rectangle 13"/>
          <p:cNvSpPr/>
          <p:nvPr/>
        </p:nvSpPr>
        <p:spPr>
          <a:xfrm>
            <a:off x="34925" y="2168525"/>
            <a:ext cx="9067800" cy="4616450"/>
          </a:xfrm>
          <a:prstGeom prst="rect">
            <a:avLst/>
          </a:prstGeom>
          <a:noFill/>
          <a:ln w="38100" cap="flat" cmpd="sng">
            <a:solidFill>
              <a:srgbClr val="000099"/>
            </a:solidFill>
            <a:prstDash val="solid"/>
            <a:miter/>
            <a:headEnd type="none" w="med" len="med"/>
            <a:tailEnd type="none" w="med" len="med"/>
          </a:ln>
        </p:spPr>
        <p:txBody>
          <a:bodyPr>
            <a:spAutoFit/>
          </a:bodyPr>
          <a:lstStyle/>
          <a:p>
            <a:pPr algn="just" eaLnBrk="1" hangingPunct="1">
              <a:lnSpc>
                <a:spcPct val="150000"/>
              </a:lnSpc>
            </a:pPr>
            <a:r>
              <a:rPr lang="en-US" altLang="en-US" sz="2800" b="1" dirty="0">
                <a:solidFill>
                  <a:srgbClr val="000099"/>
                </a:solidFill>
                <a:latin typeface="Times New Roman" panose="02020603050405020304" pitchFamily="18" charset="0"/>
              </a:rPr>
              <a:t>Trả lời: </a:t>
            </a:r>
          </a:p>
          <a:p>
            <a:pPr algn="just" eaLnBrk="1" hangingPunct="1">
              <a:lnSpc>
                <a:spcPct val="150000"/>
              </a:lnSpc>
            </a:pPr>
            <a:r>
              <a:rPr lang="en-US" altLang="en-US" sz="2800" b="1" dirty="0">
                <a:solidFill>
                  <a:srgbClr val="000099"/>
                </a:solidFill>
                <a:latin typeface="Times New Roman" panose="02020603050405020304" pitchFamily="18" charset="0"/>
              </a:rPr>
              <a:t>-Cách tách: Đun nóng nước biển, nước sôi và bay hơi.            Muối ăn kết tinh sẽ đọng lại dưới bình.</a:t>
            </a:r>
          </a:p>
          <a:p>
            <a:pPr algn="just" eaLnBrk="1" hangingPunct="1">
              <a:lnSpc>
                <a:spcPct val="150000"/>
              </a:lnSpc>
            </a:pPr>
            <a:r>
              <a:rPr lang="en-US" altLang="en-US" sz="2800" b="1" dirty="0">
                <a:solidFill>
                  <a:srgbClr val="000099"/>
                </a:solidFill>
                <a:latin typeface="Times New Roman" panose="02020603050405020304" pitchFamily="18" charset="0"/>
              </a:rPr>
              <a:t>- Giải thích: dựa vào sự khác nhau về tính chất vật lí đó là nước cất sôi ở 100</a:t>
            </a:r>
            <a:r>
              <a:rPr lang="en-US" altLang="en-US" sz="2800" b="1" baseline="30000" dirty="0">
                <a:solidFill>
                  <a:srgbClr val="000099"/>
                </a:solidFill>
                <a:latin typeface="Times New Roman" panose="02020603050405020304" pitchFamily="18" charset="0"/>
              </a:rPr>
              <a:t>0</a:t>
            </a:r>
            <a:r>
              <a:rPr lang="en-US" altLang="en-US" sz="2800" b="1" dirty="0">
                <a:solidFill>
                  <a:srgbClr val="000099"/>
                </a:solidFill>
                <a:latin typeface="Times New Roman" panose="02020603050405020304" pitchFamily="18" charset="0"/>
              </a:rPr>
              <a:t>C nên khi đun nước biển đến khoảng 100</a:t>
            </a:r>
            <a:r>
              <a:rPr lang="en-US" altLang="en-US" sz="2800" b="1" baseline="30000" dirty="0">
                <a:solidFill>
                  <a:srgbClr val="000099"/>
                </a:solidFill>
                <a:latin typeface="Times New Roman" panose="02020603050405020304" pitchFamily="18" charset="0"/>
              </a:rPr>
              <a:t>0</a:t>
            </a:r>
            <a:r>
              <a:rPr lang="en-US" altLang="en-US" sz="2800" b="1" dirty="0">
                <a:solidFill>
                  <a:srgbClr val="000099"/>
                </a:solidFill>
                <a:latin typeface="Times New Roman" panose="02020603050405020304" pitchFamily="18" charset="0"/>
              </a:rPr>
              <a:t>C thì nước bay hơi. Muối ăn có nhiệt độ sôi là 1450</a:t>
            </a:r>
            <a:r>
              <a:rPr lang="en-US" altLang="en-US" sz="2800" b="1" baseline="30000" dirty="0">
                <a:solidFill>
                  <a:srgbClr val="000099"/>
                </a:solidFill>
                <a:latin typeface="Times New Roman" panose="02020603050405020304" pitchFamily="18" charset="0"/>
              </a:rPr>
              <a:t>0</a:t>
            </a:r>
            <a:r>
              <a:rPr lang="en-US" altLang="en-US" sz="2800" b="1" dirty="0">
                <a:solidFill>
                  <a:srgbClr val="000099"/>
                </a:solidFill>
                <a:latin typeface="Times New Roman" panose="02020603050405020304" pitchFamily="18" charset="0"/>
              </a:rPr>
              <a:t>C nên khi nước bay hơi hết thì muối sẽ kết tinh lại.</a:t>
            </a:r>
          </a:p>
        </p:txBody>
      </p:sp>
      <p:pic>
        <p:nvPicPr>
          <p:cNvPr id="19470" name="Picture 14" descr="Picture11"/>
          <p:cNvPicPr>
            <a:picLocks noChangeAspect="1"/>
          </p:cNvPicPr>
          <p:nvPr/>
        </p:nvPicPr>
        <p:blipFill>
          <a:blip r:embed="rId2"/>
          <a:stretch>
            <a:fillRect/>
          </a:stretch>
        </p:blipFill>
        <p:spPr>
          <a:xfrm>
            <a:off x="76200" y="644525"/>
            <a:ext cx="942975" cy="1152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blinds(horizontal)">
                                      <p:cBhvr>
                                        <p:cTn id="7" dur="500"/>
                                        <p:tgtEl>
                                          <p:spTgt spid="194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circle(in)">
                                      <p:cBhvr>
                                        <p:cTn id="12" dur="2000"/>
                                        <p:tgtEl>
                                          <p:spTgt spid="184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barn(inVertical)">
                                      <p:cBhvr>
                                        <p:cTn id="17"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
          <p:cNvSpPr/>
          <p:nvPr/>
        </p:nvSpPr>
        <p:spPr>
          <a:xfrm>
            <a:off x="241300" y="319088"/>
            <a:ext cx="4913313" cy="519112"/>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III. Chất tinh khiết – hỗn hợp </a:t>
            </a:r>
          </a:p>
        </p:txBody>
      </p:sp>
      <p:sp>
        <p:nvSpPr>
          <p:cNvPr id="34819" name="Rectangle 11"/>
          <p:cNvSpPr/>
          <p:nvPr/>
        </p:nvSpPr>
        <p:spPr>
          <a:xfrm>
            <a:off x="414338" y="1025525"/>
            <a:ext cx="4791075" cy="519113"/>
          </a:xfrm>
          <a:prstGeom prst="rect">
            <a:avLst/>
          </a:prstGeom>
          <a:noFill/>
          <a:ln w="9525">
            <a:noFill/>
          </a:ln>
        </p:spPr>
        <p:txBody>
          <a:bodyPr wrap="none">
            <a:spAutoFit/>
          </a:bodyPr>
          <a:lstStyle/>
          <a:p>
            <a:pPr eaLnBrk="1" hangingPunct="1">
              <a:spcBef>
                <a:spcPct val="50000"/>
              </a:spcBef>
            </a:pPr>
            <a:r>
              <a:rPr lang="en-US" altLang="en-US" sz="2800" b="1" dirty="0">
                <a:solidFill>
                  <a:srgbClr val="000099"/>
                </a:solidFill>
                <a:latin typeface="Times New Roman" panose="02020603050405020304" pitchFamily="18" charset="0"/>
              </a:rPr>
              <a:t>3. Tách chất ra khỏi hỗn hợp </a:t>
            </a:r>
          </a:p>
        </p:txBody>
      </p:sp>
      <p:sp>
        <p:nvSpPr>
          <p:cNvPr id="34820" name="Rectangle 13"/>
          <p:cNvSpPr/>
          <p:nvPr/>
        </p:nvSpPr>
        <p:spPr>
          <a:xfrm>
            <a:off x="457200" y="2819400"/>
            <a:ext cx="2971800" cy="1816100"/>
          </a:xfrm>
          <a:prstGeom prst="rect">
            <a:avLst/>
          </a:prstGeom>
          <a:noFill/>
          <a:ln w="38100" cap="flat" cmpd="sng">
            <a:solidFill>
              <a:srgbClr val="000099"/>
            </a:solidFill>
            <a:prstDash val="solid"/>
            <a:miter/>
            <a:headEnd type="none" w="med" len="med"/>
            <a:tailEnd type="none" w="med" len="med"/>
          </a:ln>
        </p:spPr>
        <p:txBody>
          <a:bodyPr>
            <a:spAutoFit/>
          </a:bodyPr>
          <a:lstStyle/>
          <a:p>
            <a:pPr algn="just" eaLnBrk="1" hangingPunct="1"/>
            <a:r>
              <a:rPr lang="en-US" altLang="en-US" sz="2800" b="1" dirty="0">
                <a:solidFill>
                  <a:srgbClr val="000099"/>
                </a:solidFill>
                <a:latin typeface="Times New Roman" panose="02020603050405020304" pitchFamily="18" charset="0"/>
              </a:rPr>
              <a:t>Làm thế nào tách riêng dầu ăn ra khỏi hỗn hợp dầu ăn và nước?</a:t>
            </a:r>
          </a:p>
        </p:txBody>
      </p:sp>
      <p:pic>
        <p:nvPicPr>
          <p:cNvPr id="19470" name="Picture 14" descr="Picture11"/>
          <p:cNvPicPr>
            <a:picLocks noChangeAspect="1"/>
          </p:cNvPicPr>
          <p:nvPr/>
        </p:nvPicPr>
        <p:blipFill>
          <a:blip r:embed="rId2"/>
          <a:stretch>
            <a:fillRect/>
          </a:stretch>
        </p:blipFill>
        <p:spPr>
          <a:xfrm>
            <a:off x="241300" y="1544638"/>
            <a:ext cx="942975" cy="1152525"/>
          </a:xfrm>
          <a:prstGeom prst="rect">
            <a:avLst/>
          </a:prstGeom>
          <a:noFill/>
          <a:ln w="9525">
            <a:noFill/>
          </a:ln>
        </p:spPr>
      </p:pic>
      <p:pic>
        <p:nvPicPr>
          <p:cNvPr id="2" name="Picture 1"/>
          <p:cNvPicPr>
            <a:picLocks noChangeAspect="1"/>
          </p:cNvPicPr>
          <p:nvPr/>
        </p:nvPicPr>
        <p:blipFill>
          <a:blip r:embed="rId3"/>
          <a:stretch>
            <a:fillRect/>
          </a:stretch>
        </p:blipFill>
        <p:spPr>
          <a:xfrm>
            <a:off x="4038600" y="1544638"/>
            <a:ext cx="4648200" cy="4959350"/>
          </a:xfrm>
          <a:prstGeom prst="rect">
            <a:avLst/>
          </a:prstGeom>
          <a:ln w="28575">
            <a:solidFill>
              <a:schemeClr val="accent2">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animEffect transition="in" filter="blinds(horizontal)">
                                      <p:cBhvr>
                                        <p:cTn id="7"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p:nvPr/>
        </p:nvSpPr>
        <p:spPr>
          <a:xfrm>
            <a:off x="3276600" y="2286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
        <p:nvSpPr>
          <p:cNvPr id="35843" name="Rectangle 8"/>
          <p:cNvSpPr/>
          <p:nvPr/>
        </p:nvSpPr>
        <p:spPr>
          <a:xfrm>
            <a:off x="152400" y="1143000"/>
            <a:ext cx="4913313" cy="519113"/>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III. Chất tinh khiết – hỗn hợp: </a:t>
            </a:r>
          </a:p>
        </p:txBody>
      </p:sp>
      <p:sp>
        <p:nvSpPr>
          <p:cNvPr id="35844" name="Rectangle 9"/>
          <p:cNvSpPr/>
          <p:nvPr/>
        </p:nvSpPr>
        <p:spPr>
          <a:xfrm>
            <a:off x="609600" y="1600200"/>
            <a:ext cx="5246688" cy="523875"/>
          </a:xfrm>
          <a:prstGeom prst="rect">
            <a:avLst/>
          </a:prstGeom>
          <a:noFill/>
          <a:ln w="9525">
            <a:noFill/>
          </a:ln>
        </p:spPr>
        <p:txBody>
          <a:bodyPr wrap="none">
            <a:spAutoFit/>
          </a:bodyPr>
          <a:lstStyle/>
          <a:p>
            <a:pPr eaLnBrk="1" hangingPunct="1">
              <a:spcBef>
                <a:spcPct val="50000"/>
              </a:spcBef>
            </a:pPr>
            <a:r>
              <a:rPr lang="en-US" altLang="en-US" sz="2800" b="1" i="1" u="sng" dirty="0">
                <a:solidFill>
                  <a:srgbClr val="FF0000"/>
                </a:solidFill>
                <a:latin typeface=".VnTime" panose="020B7200000000000000" pitchFamily="34" charset="0"/>
                <a:sym typeface="Wingdings" panose="05000000000000000000" pitchFamily="2" charset="2"/>
              </a:rPr>
              <a:t> </a:t>
            </a:r>
            <a:r>
              <a:rPr lang="en-US" altLang="en-US" sz="2800" b="1" dirty="0">
                <a:solidFill>
                  <a:srgbClr val="FF0000"/>
                </a:solidFill>
                <a:latin typeface="Times New Roman" panose="02020603050405020304" pitchFamily="18" charset="0"/>
              </a:rPr>
              <a:t>3. Tách chất ra khỏi hỗn hợp: </a:t>
            </a:r>
          </a:p>
        </p:txBody>
      </p:sp>
      <p:sp>
        <p:nvSpPr>
          <p:cNvPr id="35845" name="Rectangle 10"/>
          <p:cNvSpPr/>
          <p:nvPr/>
        </p:nvSpPr>
        <p:spPr>
          <a:xfrm>
            <a:off x="304800" y="2057400"/>
            <a:ext cx="8534400" cy="1384300"/>
          </a:xfrm>
          <a:prstGeom prst="rect">
            <a:avLst/>
          </a:prstGeom>
          <a:noFill/>
          <a:ln w="9525">
            <a:noFill/>
          </a:ln>
        </p:spPr>
        <p:txBody>
          <a:bodyPr>
            <a:spAutoFit/>
          </a:bodyPr>
          <a:lstStyle/>
          <a:p>
            <a:pPr algn="just" eaLnBrk="1" hangingPunct="1">
              <a:spcBef>
                <a:spcPct val="50000"/>
              </a:spcBef>
            </a:pPr>
            <a:r>
              <a:rPr lang="en-US" altLang="en-US" sz="2800" b="1" dirty="0">
                <a:solidFill>
                  <a:srgbClr val="000099"/>
                </a:solidFill>
                <a:latin typeface="Times New Roman" panose="02020603050405020304" pitchFamily="18" charset="0"/>
              </a:rPr>
              <a:t>           Dựa vào sự khác nhau về tính chất vật lí, có thể tách một chất ra khỏi hỗn hợp bằng các phương pháp như: bay hơi, chiết, lọc, chưng cất,…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p:nvPr/>
        </p:nvSpPr>
        <p:spPr>
          <a:xfrm>
            <a:off x="1143000" y="1905000"/>
            <a:ext cx="3810000" cy="457200"/>
          </a:xfrm>
          <a:prstGeom prst="rect">
            <a:avLst/>
          </a:prstGeom>
          <a:noFill/>
          <a:ln w="9525">
            <a:noFill/>
          </a:ln>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Chất có ở đâu</a:t>
            </a:r>
            <a:r>
              <a:rPr lang="en-US" altLang="en-US" sz="2400" b="1" dirty="0">
                <a:solidFill>
                  <a:srgbClr val="0000FF"/>
                </a:solidFill>
                <a:latin typeface="Times New Roman" panose="02020603050405020304" pitchFamily="18" charset="0"/>
                <a:cs typeface="Times New Roman" panose="02020603050405020304" pitchFamily="18" charset="0"/>
              </a:rPr>
              <a:t>?</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054" name="Text Box 6"/>
          <p:cNvSpPr txBox="1"/>
          <p:nvPr/>
        </p:nvSpPr>
        <p:spPr>
          <a:xfrm>
            <a:off x="1143000" y="2362200"/>
            <a:ext cx="7010400" cy="457200"/>
          </a:xfrm>
          <a:prstGeom prst="rect">
            <a:avLst/>
          </a:prstGeom>
          <a:noFill/>
          <a:ln w="9525">
            <a:noFill/>
          </a:ln>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Nước tự nhiên l</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 đơn chất hay hỗn hợp</a:t>
            </a:r>
            <a:r>
              <a:rPr lang="en-US" altLang="en-US" sz="2400" b="1" dirty="0">
                <a:solidFill>
                  <a:srgbClr val="0000FF"/>
                </a:solidFill>
                <a:latin typeface="Times New Roman" panose="02020603050405020304" pitchFamily="18" charset="0"/>
                <a:cs typeface="Times New Roman" panose="02020603050405020304" pitchFamily="18" charset="0"/>
              </a:rPr>
              <a:t>?</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055" name="Text Box 7"/>
          <p:cNvSpPr txBox="1"/>
          <p:nvPr/>
        </p:nvSpPr>
        <p:spPr>
          <a:xfrm>
            <a:off x="1143000" y="2895600"/>
            <a:ext cx="7391400" cy="461963"/>
          </a:xfrm>
          <a:prstGeom prst="rect">
            <a:avLst/>
          </a:prstGeom>
          <a:noFill/>
          <a:ln w="9525">
            <a:noFill/>
          </a:ln>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Nguyên tử l</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 gì</a:t>
            </a:r>
            <a:r>
              <a:rPr lang="en-US" altLang="en-US" sz="2400" b="1" dirty="0">
                <a:solidFill>
                  <a:srgbClr val="0000FF"/>
                </a:solidFill>
                <a:latin typeface="Times New Roman" panose="02020603050405020304" pitchFamily="18" charset="0"/>
                <a:cs typeface="Times New Roman" panose="02020603050405020304" pitchFamily="18" charset="0"/>
              </a:rPr>
              <a:t>?</a:t>
            </a:r>
            <a:r>
              <a:rPr lang="vi-VN" altLang="en-US" sz="2400" b="1" dirty="0">
                <a:solidFill>
                  <a:srgbClr val="0000FF"/>
                </a:solidFill>
                <a:latin typeface="Times New Roman" panose="02020603050405020304" pitchFamily="18" charset="0"/>
                <a:cs typeface="Times New Roman" panose="02020603050405020304" pitchFamily="18" charset="0"/>
              </a:rPr>
              <a:t> Th</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nh phần của nguyên tử</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056" name="Text Box 8"/>
          <p:cNvSpPr txBox="1"/>
          <p:nvPr/>
        </p:nvSpPr>
        <p:spPr>
          <a:xfrm>
            <a:off x="1143000" y="3352800"/>
            <a:ext cx="7239000" cy="457200"/>
          </a:xfrm>
          <a:prstGeom prst="rect">
            <a:avLst/>
          </a:prstGeom>
          <a:noFill/>
          <a:ln w="9525">
            <a:noFill/>
          </a:ln>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Nguyên tố hóa học v</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 nguyên tử khối l</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 gì</a:t>
            </a:r>
            <a:r>
              <a:rPr lang="en-US" altLang="en-US" sz="2400" b="1" dirty="0">
                <a:solidFill>
                  <a:srgbClr val="0000FF"/>
                </a:solidFill>
                <a:latin typeface="Times New Roman" panose="02020603050405020304" pitchFamily="18" charset="0"/>
                <a:cs typeface="Times New Roman" panose="02020603050405020304" pitchFamily="18" charset="0"/>
              </a:rPr>
              <a:t>?</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057" name="Text Box 9"/>
          <p:cNvSpPr txBox="1"/>
          <p:nvPr/>
        </p:nvSpPr>
        <p:spPr>
          <a:xfrm>
            <a:off x="1143000" y="3810000"/>
            <a:ext cx="7315200" cy="830263"/>
          </a:xfrm>
          <a:prstGeom prst="rect">
            <a:avLst/>
          </a:prstGeom>
          <a:noFill/>
          <a:ln w="9525">
            <a:noFill/>
          </a:ln>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Đơn chất, hợp chất khác nhau như thế n</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o? Chúng được hợp th</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nh từ những loại hạt n</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o?</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058" name="Text Box 10"/>
          <p:cNvSpPr txBox="1"/>
          <p:nvPr/>
        </p:nvSpPr>
        <p:spPr>
          <a:xfrm>
            <a:off x="1143000" y="4724400"/>
            <a:ext cx="7239000" cy="830263"/>
          </a:xfrm>
          <a:prstGeom prst="rect">
            <a:avLst/>
          </a:prstGeom>
          <a:noFill/>
          <a:ln w="9525">
            <a:noFill/>
          </a:ln>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Công thức hóa học</a:t>
            </a:r>
            <a:r>
              <a:rPr lang="vi-VN" altLang="en-US" sz="2400" b="1" dirty="0">
                <a:solidFill>
                  <a:srgbClr val="0000FF"/>
                </a:solidFill>
                <a:latin typeface="Times New Roman" panose="02020603050405020304" pitchFamily="18" charset="0"/>
                <a:cs typeface="Times New Roman" panose="02020603050405020304" pitchFamily="18" charset="0"/>
              </a:rPr>
              <a:t> dùng để biểu diễn chất, </a:t>
            </a:r>
            <a:r>
              <a:rPr lang="en-US" altLang="en-US" sz="2400" b="1" dirty="0">
                <a:solidFill>
                  <a:srgbClr val="0000FF"/>
                </a:solidFill>
                <a:latin typeface="Times New Roman" panose="02020603050405020304" pitchFamily="18" charset="0"/>
                <a:cs typeface="Times New Roman" panose="02020603050405020304" pitchFamily="18" charset="0"/>
              </a:rPr>
              <a:t>công thức hóa học</a:t>
            </a:r>
            <a:r>
              <a:rPr lang="vi-VN" altLang="en-US" sz="2400" b="1" dirty="0">
                <a:solidFill>
                  <a:srgbClr val="0000FF"/>
                </a:solidFill>
                <a:latin typeface="Times New Roman" panose="02020603050405020304" pitchFamily="18" charset="0"/>
                <a:cs typeface="Times New Roman" panose="02020603050405020304" pitchFamily="18" charset="0"/>
              </a:rPr>
              <a:t> cho biết những ý nghĩa gì</a:t>
            </a:r>
            <a:r>
              <a:rPr lang="en-US" altLang="en-US" sz="2400" b="1" dirty="0">
                <a:solidFill>
                  <a:srgbClr val="0000FF"/>
                </a:solidFill>
                <a:latin typeface="Times New Roman" panose="02020603050405020304" pitchFamily="18" charset="0"/>
                <a:cs typeface="Times New Roman" panose="02020603050405020304" pitchFamily="18" charset="0"/>
              </a:rPr>
              <a:t>?</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059" name="Text Box 11"/>
          <p:cNvSpPr txBox="1"/>
          <p:nvPr/>
        </p:nvSpPr>
        <p:spPr>
          <a:xfrm>
            <a:off x="1143000" y="5562600"/>
            <a:ext cx="7620000" cy="830263"/>
          </a:xfrm>
          <a:prstGeom prst="rect">
            <a:avLst/>
          </a:prstGeom>
          <a:noFill/>
          <a:ln w="9525">
            <a:noFill/>
          </a:ln>
        </p:spPr>
        <p:txBody>
          <a:bodyPr>
            <a:spAutoFit/>
          </a:bodyPr>
          <a:lstStyle/>
          <a:p>
            <a:pP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Hóa trị l</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 gì? Dựa v</a:t>
            </a:r>
            <a:r>
              <a:rPr lang="vi-VN" altLang="en-US" sz="2400" b="1" dirty="0">
                <a:solidFill>
                  <a:srgbClr val="0000FF"/>
                </a:solidFill>
                <a:latin typeface="Times New Roman" panose="02020603050405020304" pitchFamily="18" charset="0"/>
                <a:ea typeface="Times New Roman" panose="02020603050405020304" pitchFamily="18" charset="0"/>
              </a:rPr>
              <a:t>à</a:t>
            </a:r>
            <a:r>
              <a:rPr lang="vi-VN" altLang="en-US" sz="2400" b="1" dirty="0">
                <a:solidFill>
                  <a:srgbClr val="0000FF"/>
                </a:solidFill>
                <a:latin typeface="Times New Roman" panose="02020603050405020304" pitchFamily="18" charset="0"/>
                <a:cs typeface="Times New Roman" panose="02020603050405020304" pitchFamily="18" charset="0"/>
              </a:rPr>
              <a:t>o đâu để viết đúng công thức hóa học?</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060" name="Text Box 12"/>
          <p:cNvSpPr txBox="1"/>
          <p:nvPr/>
        </p:nvSpPr>
        <p:spPr>
          <a:xfrm>
            <a:off x="609600" y="1066800"/>
            <a:ext cx="7772400" cy="461963"/>
          </a:xfrm>
          <a:prstGeom prst="rect">
            <a:avLst/>
          </a:prstGeom>
          <a:noFill/>
          <a:ln w="38100" cap="flat" cmpd="sng">
            <a:solidFill>
              <a:srgbClr val="0000FF"/>
            </a:solidFill>
            <a:prstDash val="solid"/>
            <a:miter/>
            <a:headEnd type="none" w="med" len="med"/>
            <a:tailEnd type="none" w="med" len="med"/>
          </a:ln>
        </p:spPr>
        <p:txBody>
          <a:bodyPr>
            <a:spAutoFit/>
          </a:bodyPr>
          <a:lstStyle/>
          <a:p>
            <a:pPr algn="ctr" eaLnBrk="1" hangingPunct="1">
              <a:spcBef>
                <a:spcPct val="50000"/>
              </a:spcBef>
            </a:pPr>
            <a:r>
              <a:rPr lang="vi-VN" altLang="en-US" sz="2400" b="1" dirty="0">
                <a:solidFill>
                  <a:srgbClr val="FF0066"/>
                </a:solidFill>
                <a:latin typeface="Times New Roman" panose="02020603050405020304" pitchFamily="18" charset="0"/>
                <a:cs typeface="Times New Roman" panose="02020603050405020304" pitchFamily="18" charset="0"/>
              </a:rPr>
              <a:t>Mục tiêu của chương:</a:t>
            </a:r>
            <a:endParaRPr lang="en-US" altLang="en-US" sz="2400" b="1" dirty="0">
              <a:solidFill>
                <a:srgbClr val="FF0066"/>
              </a:solidFill>
              <a:latin typeface="Times New Roman" panose="02020603050405020304" pitchFamily="18" charset="0"/>
              <a:ea typeface="Times New Roman" panose="02020603050405020304" pitchFamily="18" charset="0"/>
            </a:endParaRPr>
          </a:p>
        </p:txBody>
      </p:sp>
      <p:sp>
        <p:nvSpPr>
          <p:cNvPr id="17418" name="Rectangle 13"/>
          <p:cNvSpPr/>
          <p:nvPr/>
        </p:nvSpPr>
        <p:spPr>
          <a:xfrm>
            <a:off x="228600" y="279400"/>
            <a:ext cx="8470900" cy="579438"/>
          </a:xfrm>
          <a:prstGeom prst="rect">
            <a:avLst/>
          </a:prstGeom>
          <a:noFill/>
          <a:ln w="9525">
            <a:noFill/>
          </a:ln>
        </p:spPr>
        <p:txBody>
          <a:bodyPr wrap="none">
            <a:spAutoFit/>
          </a:bodyPr>
          <a:lstStyle/>
          <a:p>
            <a:pPr eaLnBrk="1" hangingPunct="1">
              <a:spcBef>
                <a:spcPct val="50000"/>
              </a:spcBef>
            </a:pPr>
            <a:r>
              <a:rPr lang="en-US" altLang="en-US" sz="3200" b="1" dirty="0">
                <a:solidFill>
                  <a:srgbClr val="FF0000"/>
                </a:solidFill>
                <a:latin typeface="Times New Roman" panose="02020603050405020304" pitchFamily="18" charset="0"/>
              </a:rPr>
              <a:t>Chương 1 : CHẤT – NGUYÊN TỬ - PHÂN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p:cTn id="7" dur="1000" fill="hold"/>
                                        <p:tgtEl>
                                          <p:spTgt spid="2060"/>
                                        </p:tgtEl>
                                        <p:attrNameLst>
                                          <p:attrName>ppt_x</p:attrName>
                                        </p:attrNameLst>
                                      </p:cBhvr>
                                      <p:tavLst>
                                        <p:tav tm="0">
                                          <p:val>
                                            <p:strVal val="#ppt_x-.2"/>
                                          </p:val>
                                        </p:tav>
                                        <p:tav tm="100000">
                                          <p:val>
                                            <p:strVal val="#ppt_x"/>
                                          </p:val>
                                        </p:tav>
                                      </p:tavLst>
                                    </p:anim>
                                    <p:anim calcmode="lin" valueType="num">
                                      <p:cBhvr>
                                        <p:cTn id="8" dur="1000" fill="hold"/>
                                        <p:tgtEl>
                                          <p:spTgt spid="206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60"/>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p:cTn id="13" dur="1000" fill="hold"/>
                                        <p:tgtEl>
                                          <p:spTgt spid="2053"/>
                                        </p:tgtEl>
                                        <p:attrNameLst>
                                          <p:attrName>ppt_x</p:attrName>
                                        </p:attrNameLst>
                                      </p:cBhvr>
                                      <p:tavLst>
                                        <p:tav tm="0">
                                          <p:val>
                                            <p:strVal val="#ppt_x-.2"/>
                                          </p:val>
                                        </p:tav>
                                        <p:tav tm="100000">
                                          <p:val>
                                            <p:strVal val="#ppt_x"/>
                                          </p:val>
                                        </p:tav>
                                      </p:tavLst>
                                    </p:anim>
                                    <p:anim calcmode="lin" valueType="num">
                                      <p:cBhvr>
                                        <p:cTn id="14"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3"/>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ppt_x</p:attrName>
                                        </p:attrNameLst>
                                      </p:cBhvr>
                                      <p:tavLst>
                                        <p:tav tm="0">
                                          <p:val>
                                            <p:strVal val="#ppt_x-.2"/>
                                          </p:val>
                                        </p:tav>
                                        <p:tav tm="100000">
                                          <p:val>
                                            <p:strVal val="#ppt_x"/>
                                          </p:val>
                                        </p:tav>
                                      </p:tavLst>
                                    </p:anim>
                                    <p:anim calcmode="lin" valueType="num">
                                      <p:cBhvr>
                                        <p:cTn id="20"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54"/>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p:cTn id="25" dur="1000" fill="hold"/>
                                        <p:tgtEl>
                                          <p:spTgt spid="2055"/>
                                        </p:tgtEl>
                                        <p:attrNameLst>
                                          <p:attrName>ppt_x</p:attrName>
                                        </p:attrNameLst>
                                      </p:cBhvr>
                                      <p:tavLst>
                                        <p:tav tm="0">
                                          <p:val>
                                            <p:strVal val="#ppt_x-.2"/>
                                          </p:val>
                                        </p:tav>
                                        <p:tav tm="100000">
                                          <p:val>
                                            <p:strVal val="#ppt_x"/>
                                          </p:val>
                                        </p:tav>
                                      </p:tavLst>
                                    </p:anim>
                                    <p:anim calcmode="lin" valueType="num">
                                      <p:cBhvr>
                                        <p:cTn id="26" dur="10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55"/>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p:cTn id="31" dur="1000" fill="hold"/>
                                        <p:tgtEl>
                                          <p:spTgt spid="2056"/>
                                        </p:tgtEl>
                                        <p:attrNameLst>
                                          <p:attrName>ppt_x</p:attrName>
                                        </p:attrNameLst>
                                      </p:cBhvr>
                                      <p:tavLst>
                                        <p:tav tm="0">
                                          <p:val>
                                            <p:strVal val="#ppt_x-.2"/>
                                          </p:val>
                                        </p:tav>
                                        <p:tav tm="100000">
                                          <p:val>
                                            <p:strVal val="#ppt_x"/>
                                          </p:val>
                                        </p:tav>
                                      </p:tavLst>
                                    </p:anim>
                                    <p:anim calcmode="lin" valueType="num">
                                      <p:cBhvr>
                                        <p:cTn id="32" dur="1000" fill="hold"/>
                                        <p:tgtEl>
                                          <p:spTgt spid="205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056"/>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2057"/>
                                        </p:tgtEl>
                                        <p:attrNameLst>
                                          <p:attrName>style.visibility</p:attrName>
                                        </p:attrNameLst>
                                      </p:cBhvr>
                                      <p:to>
                                        <p:strVal val="visible"/>
                                      </p:to>
                                    </p:set>
                                    <p:anim calcmode="lin" valueType="num">
                                      <p:cBhvr>
                                        <p:cTn id="37" dur="1000" fill="hold"/>
                                        <p:tgtEl>
                                          <p:spTgt spid="2057"/>
                                        </p:tgtEl>
                                        <p:attrNameLst>
                                          <p:attrName>ppt_x</p:attrName>
                                        </p:attrNameLst>
                                      </p:cBhvr>
                                      <p:tavLst>
                                        <p:tav tm="0">
                                          <p:val>
                                            <p:strVal val="#ppt_x-.2"/>
                                          </p:val>
                                        </p:tav>
                                        <p:tav tm="100000">
                                          <p:val>
                                            <p:strVal val="#ppt_x"/>
                                          </p:val>
                                        </p:tav>
                                      </p:tavLst>
                                    </p:anim>
                                    <p:anim calcmode="lin" valueType="num">
                                      <p:cBhvr>
                                        <p:cTn id="38" dur="1000" fill="hold"/>
                                        <p:tgtEl>
                                          <p:spTgt spid="205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057"/>
                                        </p:tgtEl>
                                      </p:cBhvr>
                                    </p:animEffect>
                                  </p:childTnLst>
                                </p:cTn>
                              </p:par>
                            </p:childTnLst>
                          </p:cTn>
                        </p:par>
                        <p:par>
                          <p:cTn id="40" fill="hold">
                            <p:stCondLst>
                              <p:cond delay="6000"/>
                            </p:stCondLst>
                            <p:childTnLst>
                              <p:par>
                                <p:cTn id="41" presetID="29" presetClass="entr" presetSubtype="0" fill="hold" grpId="0" nodeType="afterEffect">
                                  <p:stCondLst>
                                    <p:cond delay="0"/>
                                  </p:stCondLst>
                                  <p:childTnLst>
                                    <p:set>
                                      <p:cBhvr>
                                        <p:cTn id="42" dur="1" fill="hold">
                                          <p:stCondLst>
                                            <p:cond delay="0"/>
                                          </p:stCondLst>
                                        </p:cTn>
                                        <p:tgtEl>
                                          <p:spTgt spid="2058"/>
                                        </p:tgtEl>
                                        <p:attrNameLst>
                                          <p:attrName>style.visibility</p:attrName>
                                        </p:attrNameLst>
                                      </p:cBhvr>
                                      <p:to>
                                        <p:strVal val="visible"/>
                                      </p:to>
                                    </p:set>
                                    <p:anim calcmode="lin" valueType="num">
                                      <p:cBhvr>
                                        <p:cTn id="43" dur="1000" fill="hold"/>
                                        <p:tgtEl>
                                          <p:spTgt spid="2058"/>
                                        </p:tgtEl>
                                        <p:attrNameLst>
                                          <p:attrName>ppt_x</p:attrName>
                                        </p:attrNameLst>
                                      </p:cBhvr>
                                      <p:tavLst>
                                        <p:tav tm="0">
                                          <p:val>
                                            <p:strVal val="#ppt_x-.2"/>
                                          </p:val>
                                        </p:tav>
                                        <p:tav tm="100000">
                                          <p:val>
                                            <p:strVal val="#ppt_x"/>
                                          </p:val>
                                        </p:tav>
                                      </p:tavLst>
                                    </p:anim>
                                    <p:anim calcmode="lin" valueType="num">
                                      <p:cBhvr>
                                        <p:cTn id="44"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058"/>
                                        </p:tgtEl>
                                      </p:cBhvr>
                                    </p:animEffect>
                                  </p:childTnLst>
                                </p:cTn>
                              </p:par>
                            </p:childTnLst>
                          </p:cTn>
                        </p:par>
                        <p:par>
                          <p:cTn id="46" fill="hold">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2059"/>
                                        </p:tgtEl>
                                        <p:attrNameLst>
                                          <p:attrName>style.visibility</p:attrName>
                                        </p:attrNameLst>
                                      </p:cBhvr>
                                      <p:to>
                                        <p:strVal val="visible"/>
                                      </p:to>
                                    </p:set>
                                    <p:anim calcmode="lin" valueType="num">
                                      <p:cBhvr>
                                        <p:cTn id="49" dur="1000" fill="hold"/>
                                        <p:tgtEl>
                                          <p:spTgt spid="2059"/>
                                        </p:tgtEl>
                                        <p:attrNameLst>
                                          <p:attrName>ppt_x</p:attrName>
                                        </p:attrNameLst>
                                      </p:cBhvr>
                                      <p:tavLst>
                                        <p:tav tm="0">
                                          <p:val>
                                            <p:strVal val="#ppt_x-.2"/>
                                          </p:val>
                                        </p:tav>
                                        <p:tav tm="100000">
                                          <p:val>
                                            <p:strVal val="#ppt_x"/>
                                          </p:val>
                                        </p:tav>
                                      </p:tavLst>
                                    </p:anim>
                                    <p:anim calcmode="lin" valueType="num">
                                      <p:cBhvr>
                                        <p:cTn id="50"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5" grpId="0"/>
      <p:bldP spid="2056" grpId="0"/>
      <p:bldP spid="2057" grpId="0"/>
      <p:bldP spid="2058" grpId="0"/>
      <p:bldP spid="2059" grpId="0"/>
      <p:bldP spid="20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p:nvPr/>
        </p:nvSpPr>
        <p:spPr>
          <a:xfrm>
            <a:off x="1524000" y="388938"/>
            <a:ext cx="1600200" cy="396875"/>
          </a:xfrm>
          <a:prstGeom prst="rect">
            <a:avLst/>
          </a:prstGeom>
          <a:solidFill>
            <a:srgbClr val="66FF33"/>
          </a:solidFill>
          <a:ln w="9525">
            <a:noFill/>
          </a:ln>
        </p:spPr>
        <p:txBody>
          <a:bodyPr>
            <a:spAutoFit/>
          </a:bodyPr>
          <a:lstStyle/>
          <a:p>
            <a:pPr eaLnBrk="1" hangingPunct="1">
              <a:spcBef>
                <a:spcPct val="50000"/>
              </a:spcBef>
            </a:pPr>
            <a:r>
              <a:rPr lang="en-US" altLang="en-US" sz="2000" b="1" dirty="0">
                <a:solidFill>
                  <a:srgbClr val="FF0066"/>
                </a:solidFill>
                <a:latin typeface="Times New Roman" panose="02020603050405020304" pitchFamily="18" charset="0"/>
                <a:cs typeface="Times New Roman" panose="02020603050405020304" pitchFamily="18" charset="0"/>
              </a:rPr>
              <a:t>CỦNG CỐ:</a:t>
            </a:r>
            <a:endParaRPr lang="en-US" altLang="en-US" sz="2000" b="1" dirty="0">
              <a:solidFill>
                <a:srgbClr val="FF0066"/>
              </a:solidFill>
              <a:latin typeface="Times New Roman" panose="02020603050405020304" pitchFamily="18" charset="0"/>
              <a:ea typeface="Times New Roman" panose="02020603050405020304" pitchFamily="18" charset="0"/>
            </a:endParaRPr>
          </a:p>
        </p:txBody>
      </p:sp>
      <p:sp>
        <p:nvSpPr>
          <p:cNvPr id="21508" name="Text Box 4"/>
          <p:cNvSpPr txBox="1"/>
          <p:nvPr/>
        </p:nvSpPr>
        <p:spPr>
          <a:xfrm>
            <a:off x="533400" y="1219200"/>
            <a:ext cx="7772400" cy="1200150"/>
          </a:xfrm>
          <a:prstGeom prst="rect">
            <a:avLst/>
          </a:prstGeom>
          <a:solidFill>
            <a:srgbClr val="FFFFFF"/>
          </a:solidFill>
          <a:ln w="9525" cap="flat" cmpd="sng">
            <a:solidFill>
              <a:srgbClr val="FF00FF"/>
            </a:solidFill>
            <a:prstDash val="solid"/>
            <a:miter/>
            <a:headEnd type="none" w="med" len="med"/>
            <a:tailEnd type="none" w="med" len="med"/>
          </a:ln>
        </p:spPr>
        <p:txBody>
          <a:bodyPr>
            <a:spAutoFit/>
          </a:bodyPr>
          <a:lstStyle/>
          <a:p>
            <a:pPr algn="just" eaLnBrk="1" hangingPunct="1">
              <a:spcBef>
                <a:spcPct val="50000"/>
              </a:spcBef>
            </a:pPr>
            <a:r>
              <a:rPr lang="en-US" altLang="en-US" sz="2400" dirty="0">
                <a:solidFill>
                  <a:srgbClr val="FF0000"/>
                </a:solidFill>
                <a:latin typeface="Times New Roman" panose="02020603050405020304" pitchFamily="18" charset="0"/>
                <a:cs typeface="Times New Roman" panose="02020603050405020304" pitchFamily="18" charset="0"/>
              </a:rPr>
              <a:t>B</a:t>
            </a:r>
            <a:r>
              <a:rPr lang="en-US" altLang="en-US" sz="2400" dirty="0">
                <a:solidFill>
                  <a:srgbClr val="FF0000"/>
                </a:solidFill>
                <a:latin typeface="Times New Roman" panose="02020603050405020304" pitchFamily="18" charset="0"/>
                <a:ea typeface="Times New Roman" panose="02020603050405020304" pitchFamily="18" charset="0"/>
              </a:rPr>
              <a:t>à</a:t>
            </a:r>
            <a:r>
              <a:rPr lang="en-US" altLang="en-US" sz="2400" dirty="0">
                <a:solidFill>
                  <a:srgbClr val="FF0000"/>
                </a:solidFill>
                <a:latin typeface="Times New Roman" panose="02020603050405020304" pitchFamily="18" charset="0"/>
                <a:cs typeface="Times New Roman" panose="02020603050405020304" pitchFamily="18" charset="0"/>
              </a:rPr>
              <a:t>i 6/11SGK: Cho biết khí carbon dioxide (cacbonnic) l</a:t>
            </a:r>
            <a:r>
              <a:rPr lang="en-US" altLang="en-US" sz="2400" dirty="0">
                <a:solidFill>
                  <a:srgbClr val="FF0000"/>
                </a:solidFill>
                <a:latin typeface="Times New Roman" panose="02020603050405020304" pitchFamily="18" charset="0"/>
                <a:ea typeface="Times New Roman" panose="02020603050405020304" pitchFamily="18" charset="0"/>
              </a:rPr>
              <a:t>à</a:t>
            </a:r>
            <a:r>
              <a:rPr lang="en-US" altLang="en-US" sz="2400" dirty="0">
                <a:solidFill>
                  <a:srgbClr val="FF0000"/>
                </a:solidFill>
                <a:latin typeface="Times New Roman" panose="02020603050405020304" pitchFamily="18" charset="0"/>
                <a:cs typeface="Times New Roman" panose="02020603050405020304" pitchFamily="18" charset="0"/>
              </a:rPr>
              <a:t>m đục dung dịch calcium hydroxide (nước vôi trong). L</a:t>
            </a:r>
            <a:r>
              <a:rPr lang="en-US" altLang="en-US" sz="2400" dirty="0">
                <a:solidFill>
                  <a:srgbClr val="FF0000"/>
                </a:solidFill>
                <a:latin typeface="Times New Roman" panose="02020603050405020304" pitchFamily="18" charset="0"/>
                <a:ea typeface="Times New Roman" panose="02020603050405020304" pitchFamily="18" charset="0"/>
              </a:rPr>
              <a:t>à</a:t>
            </a:r>
            <a:r>
              <a:rPr lang="en-US" altLang="en-US" sz="2400" dirty="0">
                <a:solidFill>
                  <a:srgbClr val="FF0000"/>
                </a:solidFill>
                <a:latin typeface="Times New Roman" panose="02020603050405020304" pitchFamily="18" charset="0"/>
                <a:cs typeface="Times New Roman" panose="02020603050405020304" pitchFamily="18" charset="0"/>
              </a:rPr>
              <a:t>m thế n</a:t>
            </a:r>
            <a:r>
              <a:rPr lang="en-US" altLang="en-US" sz="2400" dirty="0">
                <a:solidFill>
                  <a:srgbClr val="FF0000"/>
                </a:solidFill>
                <a:latin typeface="Times New Roman" panose="02020603050405020304" pitchFamily="18" charset="0"/>
                <a:ea typeface="Times New Roman" panose="02020603050405020304" pitchFamily="18" charset="0"/>
              </a:rPr>
              <a:t>à</a:t>
            </a:r>
            <a:r>
              <a:rPr lang="en-US" altLang="en-US" sz="2400" dirty="0">
                <a:solidFill>
                  <a:srgbClr val="FF0000"/>
                </a:solidFill>
                <a:latin typeface="Times New Roman" panose="02020603050405020304" pitchFamily="18" charset="0"/>
                <a:cs typeface="Times New Roman" panose="02020603050405020304" pitchFamily="18" charset="0"/>
              </a:rPr>
              <a:t>o có thể nhận biết được khí n</a:t>
            </a:r>
            <a:r>
              <a:rPr lang="en-US" altLang="en-US" sz="2400" dirty="0">
                <a:solidFill>
                  <a:srgbClr val="FF0000"/>
                </a:solidFill>
                <a:latin typeface="Times New Roman" panose="02020603050405020304" pitchFamily="18" charset="0"/>
                <a:ea typeface="Times New Roman" panose="02020603050405020304" pitchFamily="18" charset="0"/>
              </a:rPr>
              <a:t>à</a:t>
            </a:r>
            <a:r>
              <a:rPr lang="en-US" altLang="en-US" sz="2400" dirty="0">
                <a:solidFill>
                  <a:srgbClr val="FF0000"/>
                </a:solidFill>
                <a:latin typeface="Times New Roman" panose="02020603050405020304" pitchFamily="18" charset="0"/>
                <a:cs typeface="Times New Roman" panose="02020603050405020304" pitchFamily="18" charset="0"/>
              </a:rPr>
              <a:t>y có trong hơi thở?</a:t>
            </a:r>
            <a:endParaRPr lang="en-US" altLang="en-US" sz="2400" dirty="0">
              <a:solidFill>
                <a:srgbClr val="FF0000"/>
              </a:solidFill>
              <a:latin typeface="Times New Roman" panose="02020603050405020304" pitchFamily="18" charset="0"/>
              <a:ea typeface="Times New Roman" panose="02020603050405020304" pitchFamily="18" charset="0"/>
            </a:endParaRPr>
          </a:p>
        </p:txBody>
      </p:sp>
      <p:sp>
        <p:nvSpPr>
          <p:cNvPr id="21509" name="Text Box 5"/>
          <p:cNvSpPr txBox="1"/>
          <p:nvPr/>
        </p:nvSpPr>
        <p:spPr>
          <a:xfrm>
            <a:off x="609600" y="3036888"/>
            <a:ext cx="7696200" cy="3416300"/>
          </a:xfrm>
          <a:prstGeom prst="rect">
            <a:avLst/>
          </a:prstGeom>
          <a:solidFill>
            <a:srgbClr val="FFFFCC"/>
          </a:solidFill>
          <a:ln w="9525" cap="flat" cmpd="sng">
            <a:solidFill>
              <a:schemeClr val="folHlink"/>
            </a:solidFill>
            <a:prstDash val="solid"/>
            <a:miter/>
            <a:headEnd type="none" w="med" len="med"/>
            <a:tailEnd type="none" w="med" len="med"/>
          </a:ln>
        </p:spPr>
        <p:txBody>
          <a:bodyPr>
            <a:spAutoFit/>
          </a:bodyPr>
          <a:lstStyle/>
          <a:p>
            <a:pPr algn="just" eaLnBrk="1" hangingPunct="1">
              <a:spcBef>
                <a:spcPct val="50000"/>
              </a:spcBef>
              <a:buChar char="-"/>
            </a:pPr>
            <a:r>
              <a:rPr lang="en-US" altLang="en-US" sz="2400" b="1" dirty="0">
                <a:solidFill>
                  <a:srgbClr val="0000FF"/>
                </a:solidFill>
                <a:latin typeface="Times New Roman" panose="02020603050405020304" pitchFamily="18" charset="0"/>
                <a:cs typeface="Times New Roman" panose="02020603050405020304" pitchFamily="18" charset="0"/>
              </a:rPr>
              <a:t>Dụng cụ: 1 ống thủy tinh, 1 ống nghiệm đựng dung dịch calcium hydroxide. </a:t>
            </a:r>
          </a:p>
          <a:p>
            <a:pPr algn="just" eaLnBrk="1" hangingPunct="1">
              <a:spcBef>
                <a:spcPct val="50000"/>
              </a:spcBef>
              <a:buChar char="-"/>
            </a:pPr>
            <a:r>
              <a:rPr lang="en-US" altLang="en-US" sz="2400" b="1" dirty="0">
                <a:solidFill>
                  <a:srgbClr val="0000FF"/>
                </a:solidFill>
                <a:latin typeface="Times New Roman" panose="02020603050405020304" pitchFamily="18" charset="0"/>
                <a:cs typeface="Times New Roman" panose="02020603050405020304" pitchFamily="18" charset="0"/>
              </a:rPr>
              <a:t>Cách l</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m: Đặt ống thủy tinh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o ống nghiệm đựng dung dịch calcium hydroxide sao cho 1 đầu ống tiếp xúc với dung dịch calcium hydroxide. Thổi hơi thở v</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o đầu trên của ống thủy tinh</a:t>
            </a:r>
          </a:p>
          <a:p>
            <a:pPr algn="just" eaLnBrk="1" hangingPunct="1">
              <a:spcBef>
                <a:spcPct val="50000"/>
              </a:spcBef>
              <a:buChar char="-"/>
            </a:pPr>
            <a:r>
              <a:rPr lang="en-US" altLang="en-US" sz="2400" b="1" dirty="0">
                <a:solidFill>
                  <a:srgbClr val="0000FF"/>
                </a:solidFill>
                <a:latin typeface="Times New Roman" panose="02020603050405020304" pitchFamily="18" charset="0"/>
                <a:cs typeface="Times New Roman" panose="02020603050405020304" pitchFamily="18" charset="0"/>
              </a:rPr>
              <a:t>Hiện tượng: Dung dịch calcium hydroxide bị vẩn đục chứng tỏ hơi thở chúng ta thở ra có khí carbon dioxide.</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36869" name="Rectangle 6"/>
          <p:cNvSpPr/>
          <p:nvPr/>
        </p:nvSpPr>
        <p:spPr>
          <a:xfrm>
            <a:off x="3276600" y="2286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p:cTn id="12" dur="1000" fill="hold"/>
                                        <p:tgtEl>
                                          <p:spTgt spid="21508"/>
                                        </p:tgtEl>
                                        <p:attrNameLst>
                                          <p:attrName>ppt_x</p:attrName>
                                        </p:attrNameLst>
                                      </p:cBhvr>
                                      <p:tavLst>
                                        <p:tav tm="0">
                                          <p:val>
                                            <p:strVal val="#ppt_x-.2"/>
                                          </p:val>
                                        </p:tav>
                                        <p:tav tm="100000">
                                          <p:val>
                                            <p:strVal val="#ppt_x"/>
                                          </p:val>
                                        </p:tav>
                                      </p:tavLst>
                                    </p:anim>
                                    <p:anim calcmode="lin" valueType="num">
                                      <p:cBhvr>
                                        <p:cTn id="13" dur="1000" fill="hold"/>
                                        <p:tgtEl>
                                          <p:spTgt spid="2150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50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animEffect transition="in" filter="diamond(in)">
                                      <p:cBhvr>
                                        <p:cTn id="19"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8" grpId="0" animBg="1"/>
      <p:bldP spid="215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p:nvPr/>
        </p:nvSpPr>
        <p:spPr>
          <a:xfrm>
            <a:off x="3124200" y="1143000"/>
            <a:ext cx="2743200" cy="762000"/>
          </a:xfrm>
          <a:prstGeom prst="rect">
            <a:avLst/>
          </a:prstGeom>
          <a:noFill/>
          <a:ln w="9525">
            <a:noFill/>
          </a:ln>
        </p:spPr>
        <p:txBody>
          <a:bodyPr>
            <a:spAutoFit/>
          </a:bodyPr>
          <a:lstStyle/>
          <a:p>
            <a:pPr eaLnBrk="1" hangingPunct="1">
              <a:spcBef>
                <a:spcPct val="50000"/>
              </a:spcBef>
            </a:pPr>
            <a:r>
              <a:rPr lang="en-US" altLang="en-US" sz="4400" b="1" dirty="0">
                <a:solidFill>
                  <a:srgbClr val="FF0066"/>
                </a:solidFill>
                <a:latin typeface="Times New Roman" panose="02020603050405020304" pitchFamily="18" charset="0"/>
                <a:cs typeface="Times New Roman" panose="02020603050405020304" pitchFamily="18" charset="0"/>
              </a:rPr>
              <a:t>DẶN DÒ</a:t>
            </a:r>
            <a:endParaRPr lang="en-US" altLang="en-US" sz="4400" b="1" dirty="0">
              <a:solidFill>
                <a:srgbClr val="FF0066"/>
              </a:solidFill>
              <a:latin typeface="Times New Roman" panose="02020603050405020304" pitchFamily="18" charset="0"/>
              <a:ea typeface="Times New Roman" panose="02020603050405020304" pitchFamily="18" charset="0"/>
            </a:endParaRPr>
          </a:p>
        </p:txBody>
      </p:sp>
      <p:sp>
        <p:nvSpPr>
          <p:cNvPr id="23556" name="Text Box 4"/>
          <p:cNvSpPr txBox="1"/>
          <p:nvPr/>
        </p:nvSpPr>
        <p:spPr>
          <a:xfrm>
            <a:off x="457200" y="2438400"/>
            <a:ext cx="8077200" cy="1599565"/>
          </a:xfrm>
          <a:prstGeom prst="rect">
            <a:avLst/>
          </a:prstGeom>
          <a:noFill/>
          <a:ln w="9525">
            <a:noFill/>
          </a:ln>
        </p:spPr>
        <p:txBody>
          <a:bodyPr>
            <a:spAutoFit/>
          </a:bodyPr>
          <a:lstStyle/>
          <a:p>
            <a:pPr algn="just" eaLnBrk="1" hangingPunct="1">
              <a:spcBef>
                <a:spcPct val="50000"/>
              </a:spcBef>
            </a:pPr>
            <a:r>
              <a:rPr lang="en-US" altLang="en-US" sz="2800" b="1" dirty="0">
                <a:solidFill>
                  <a:srgbClr val="000099"/>
                </a:solidFill>
                <a:latin typeface="Times New Roman" panose="02020603050405020304" pitchFamily="18" charset="0"/>
                <a:ea typeface="Times New Roman" panose="02020603050405020304" pitchFamily="18" charset="0"/>
              </a:rPr>
              <a:t>- Là</a:t>
            </a:r>
            <a:r>
              <a:rPr lang="en-US" altLang="en-US" sz="2800" b="1" dirty="0">
                <a:solidFill>
                  <a:srgbClr val="000099"/>
                </a:solidFill>
                <a:latin typeface="Times New Roman" panose="02020603050405020304" pitchFamily="18" charset="0"/>
                <a:cs typeface="Times New Roman" panose="02020603050405020304" pitchFamily="18" charset="0"/>
              </a:rPr>
              <a:t>m b</a:t>
            </a:r>
            <a:r>
              <a:rPr lang="en-US" altLang="en-US" sz="2800" b="1" dirty="0">
                <a:solidFill>
                  <a:srgbClr val="000099"/>
                </a:solidFill>
                <a:latin typeface="Times New Roman" panose="02020603050405020304" pitchFamily="18" charset="0"/>
                <a:ea typeface="Times New Roman" panose="02020603050405020304" pitchFamily="18" charset="0"/>
              </a:rPr>
              <a:t>à</a:t>
            </a:r>
            <a:r>
              <a:rPr lang="en-US" altLang="en-US" sz="2800" b="1" dirty="0">
                <a:solidFill>
                  <a:srgbClr val="000099"/>
                </a:solidFill>
                <a:latin typeface="Times New Roman" panose="02020603050405020304" pitchFamily="18" charset="0"/>
                <a:cs typeface="Times New Roman" panose="02020603050405020304" pitchFamily="18" charset="0"/>
              </a:rPr>
              <a:t>i tập 1, 2, 4, 5, 7 trang 11 SGK</a:t>
            </a:r>
          </a:p>
          <a:p>
            <a:pPr algn="just" eaLnBrk="1" hangingPunct="1">
              <a:spcBef>
                <a:spcPct val="50000"/>
              </a:spcBef>
            </a:pPr>
            <a:r>
              <a:rPr lang="en-US" altLang="en-US" sz="2800" b="1" dirty="0">
                <a:solidFill>
                  <a:srgbClr val="000099"/>
                </a:solidFill>
                <a:latin typeface="Times New Roman" panose="02020603050405020304" pitchFamily="18" charset="0"/>
                <a:cs typeface="Times New Roman" panose="02020603050405020304" pitchFamily="18" charset="0"/>
              </a:rPr>
              <a:t>- Xem trước nội dung “Một số quy tắc an to</a:t>
            </a:r>
            <a:r>
              <a:rPr lang="en-US" altLang="en-US" sz="2800" b="1" dirty="0">
                <a:solidFill>
                  <a:srgbClr val="000099"/>
                </a:solidFill>
                <a:latin typeface="Times New Roman" panose="02020603050405020304" pitchFamily="18" charset="0"/>
                <a:ea typeface="Times New Roman" panose="02020603050405020304" pitchFamily="18" charset="0"/>
              </a:rPr>
              <a:t>à</a:t>
            </a:r>
            <a:r>
              <a:rPr lang="en-US" altLang="en-US" sz="2800" b="1" dirty="0">
                <a:solidFill>
                  <a:srgbClr val="000099"/>
                </a:solidFill>
                <a:latin typeface="Times New Roman" panose="02020603050405020304" pitchFamily="18" charset="0"/>
                <a:cs typeface="Times New Roman" panose="02020603050405020304" pitchFamily="18" charset="0"/>
              </a:rPr>
              <a:t>n trong PTN” trang 154 SGK</a:t>
            </a:r>
            <a:endParaRPr lang="en-US" altLang="en-US" sz="2800" b="1"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decel="50000" fill="hold">
                                          <p:stCondLst>
                                            <p:cond delay="0"/>
                                          </p:stCondLst>
                                        </p:cTn>
                                        <p:tgtEl>
                                          <p:spTgt spid="2355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55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555"/>
                                        </p:tgtEl>
                                        <p:attrNameLst>
                                          <p:attrName>ppt_w</p:attrName>
                                        </p:attrNameLst>
                                      </p:cBhvr>
                                      <p:tavLst>
                                        <p:tav tm="0">
                                          <p:val>
                                            <p:strVal val="#ppt_w*.05"/>
                                          </p:val>
                                        </p:tav>
                                        <p:tav tm="100000">
                                          <p:val>
                                            <p:strVal val="#ppt_w"/>
                                          </p:val>
                                        </p:tav>
                                      </p:tavLst>
                                    </p:anim>
                                    <p:anim calcmode="lin" valueType="num">
                                      <p:cBhvr>
                                        <p:cTn id="10" dur="1000" fill="hold"/>
                                        <p:tgtEl>
                                          <p:spTgt spid="2355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55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55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55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55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3556"/>
                                        </p:tgtEl>
                                        <p:attrNameLst>
                                          <p:attrName>style.visibility</p:attrName>
                                        </p:attrNameLst>
                                      </p:cBhvr>
                                      <p:to>
                                        <p:strVal val="visible"/>
                                      </p:to>
                                    </p:set>
                                    <p:animEffect transition="in" filter="checkerboard(across)">
                                      <p:cBhvr>
                                        <p:cTn id="19"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9"/>
          <p:cNvSpPr/>
          <p:nvPr/>
        </p:nvSpPr>
        <p:spPr>
          <a:xfrm>
            <a:off x="2971800" y="1524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
        <p:nvSpPr>
          <p:cNvPr id="18435" name="Rectangle 152"/>
          <p:cNvSpPr/>
          <p:nvPr/>
        </p:nvSpPr>
        <p:spPr>
          <a:xfrm>
            <a:off x="381000" y="1676400"/>
            <a:ext cx="3810000" cy="2892425"/>
          </a:xfrm>
          <a:prstGeom prst="rect">
            <a:avLst/>
          </a:prstGeom>
          <a:noFill/>
          <a:ln w="28575" cap="flat" cmpd="sng">
            <a:solidFill>
              <a:srgbClr val="FF0000"/>
            </a:solidFill>
            <a:prstDash val="solid"/>
            <a:miter/>
            <a:headEnd type="none" w="med" len="med"/>
            <a:tailEnd type="none" w="med" len="med"/>
          </a:ln>
        </p:spPr>
        <p:txBody>
          <a:bodyPr>
            <a:spAutoFit/>
          </a:bodyPr>
          <a:lstStyle/>
          <a:p>
            <a:pPr algn="just" eaLnBrk="1" hangingPunct="1">
              <a:spcBef>
                <a:spcPct val="50000"/>
              </a:spcBef>
            </a:pPr>
            <a:r>
              <a:rPr lang="en-US" altLang="en-US" sz="2800" b="1" dirty="0">
                <a:solidFill>
                  <a:srgbClr val="000099"/>
                </a:solidFill>
                <a:latin typeface="Times New Roman" panose="02020603050405020304" pitchFamily="18" charset="0"/>
              </a:rPr>
              <a:t>-Những vật có ở chung quanh chúng ta gọi chung là vật thể. Vậy </a:t>
            </a:r>
            <a:r>
              <a:rPr lang="vi-VN" altLang="en-US" sz="2800" b="1" dirty="0">
                <a:solidFill>
                  <a:srgbClr val="000099"/>
                </a:solidFill>
                <a:latin typeface="Times New Roman" panose="02020603050405020304" pitchFamily="18" charset="0"/>
              </a:rPr>
              <a:t>em hãy kể ra một số vật thể chung quanh ta? </a:t>
            </a:r>
            <a:endParaRPr lang="en-US" altLang="en-US" sz="2800" b="1" dirty="0">
              <a:solidFill>
                <a:srgbClr val="000099"/>
              </a:solidFill>
              <a:latin typeface="Times New Roman" panose="02020603050405020304" pitchFamily="18" charset="0"/>
            </a:endParaRPr>
          </a:p>
          <a:p>
            <a:pPr algn="just" eaLnBrk="1" hangingPunct="1">
              <a:spcBef>
                <a:spcPct val="50000"/>
              </a:spcBef>
            </a:pPr>
            <a:r>
              <a:rPr lang="en-US" altLang="en-US" sz="2800" b="1" dirty="0">
                <a:solidFill>
                  <a:srgbClr val="000099"/>
                </a:solidFill>
                <a:latin typeface="Times New Roman" panose="02020603050405020304" pitchFamily="18" charset="0"/>
              </a:rPr>
              <a:t>-Có mấy loại vật thể?</a:t>
            </a:r>
            <a:endParaRPr lang="en-US" altLang="en-US" sz="2800" dirty="0">
              <a:solidFill>
                <a:srgbClr val="000099"/>
              </a:solidFill>
              <a:latin typeface="Times New Roman" panose="02020603050405020304" pitchFamily="18" charset="0"/>
            </a:endParaRPr>
          </a:p>
        </p:txBody>
      </p:sp>
      <p:sp>
        <p:nvSpPr>
          <p:cNvPr id="18436" name="Rectangle 153"/>
          <p:cNvSpPr/>
          <p:nvPr/>
        </p:nvSpPr>
        <p:spPr>
          <a:xfrm>
            <a:off x="228600" y="868363"/>
            <a:ext cx="3011488" cy="519112"/>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I.- Chất có ở đâu? </a:t>
            </a:r>
          </a:p>
        </p:txBody>
      </p:sp>
      <p:sp>
        <p:nvSpPr>
          <p:cNvPr id="3226" name="Rectangle 154"/>
          <p:cNvSpPr/>
          <p:nvPr/>
        </p:nvSpPr>
        <p:spPr>
          <a:xfrm>
            <a:off x="5257800" y="1295400"/>
            <a:ext cx="3638550" cy="2246313"/>
          </a:xfrm>
          <a:prstGeom prst="rect">
            <a:avLst/>
          </a:prstGeom>
          <a:noFill/>
          <a:ln w="38100" cap="flat" cmpd="sng">
            <a:solidFill>
              <a:srgbClr val="FF0000"/>
            </a:solidFill>
            <a:prstDash val="solid"/>
            <a:miter/>
            <a:headEnd type="none" w="med" len="med"/>
            <a:tailEnd type="none" w="med" len="med"/>
          </a:ln>
        </p:spPr>
        <p:txBody>
          <a:bodyPr>
            <a:spAutoFit/>
          </a:bodyPr>
          <a:lstStyle/>
          <a:p>
            <a:pPr algn="just" eaLnBrk="1" hangingPunct="1"/>
            <a:r>
              <a:rPr lang="en-US" altLang="en-US" sz="2800" b="1" dirty="0">
                <a:solidFill>
                  <a:srgbClr val="000099"/>
                </a:solidFill>
                <a:latin typeface="Times New Roman" panose="02020603050405020304" pitchFamily="18" charset="0"/>
              </a:rPr>
              <a:t>Vật thể: </a:t>
            </a:r>
          </a:p>
          <a:p>
            <a:pPr algn="just" eaLnBrk="1" hangingPunct="1"/>
            <a:r>
              <a:rPr lang="en-US" altLang="en-US" sz="2800" b="1" dirty="0">
                <a:solidFill>
                  <a:srgbClr val="000099"/>
                </a:solidFill>
                <a:latin typeface="Times New Roman" panose="02020603050405020304" pitchFamily="18" charset="0"/>
              </a:rPr>
              <a:t>Nhà, bàn, ghế, xe, tập, tivi, điện, không khí, khí oxygen, nước, ao, hồ, sông, núi…</a:t>
            </a:r>
          </a:p>
        </p:txBody>
      </p:sp>
      <p:sp>
        <p:nvSpPr>
          <p:cNvPr id="3227" name="Rectangle 155"/>
          <p:cNvSpPr/>
          <p:nvPr/>
        </p:nvSpPr>
        <p:spPr>
          <a:xfrm>
            <a:off x="5291138" y="4343400"/>
            <a:ext cx="3181350" cy="1384300"/>
          </a:xfrm>
          <a:prstGeom prst="rect">
            <a:avLst/>
          </a:prstGeom>
          <a:noFill/>
          <a:ln w="76200" cap="flat" cmpd="tri">
            <a:solidFill>
              <a:srgbClr val="FF0000"/>
            </a:solidFill>
            <a:prstDash val="solid"/>
            <a:miter/>
            <a:headEnd type="none" w="med" len="med"/>
            <a:tailEnd type="none" w="med" len="med"/>
          </a:ln>
        </p:spPr>
        <p:txBody>
          <a:bodyPr>
            <a:spAutoFit/>
          </a:bodyPr>
          <a:lstStyle/>
          <a:p>
            <a:pPr algn="just" eaLnBrk="1" hangingPunct="1"/>
            <a:r>
              <a:rPr lang="en-US" altLang="en-US" sz="2800" b="1" dirty="0">
                <a:solidFill>
                  <a:srgbClr val="000099"/>
                </a:solidFill>
                <a:latin typeface="Times New Roman" panose="02020603050405020304" pitchFamily="18" charset="0"/>
              </a:rPr>
              <a:t>Có 2 loại vật thể: </a:t>
            </a:r>
          </a:p>
          <a:p>
            <a:pPr algn="just" eaLnBrk="1" hangingPunct="1"/>
            <a:r>
              <a:rPr lang="en-US" altLang="en-US" sz="2800" b="1" dirty="0">
                <a:solidFill>
                  <a:srgbClr val="000099"/>
                </a:solidFill>
                <a:latin typeface="Times New Roman" panose="02020603050405020304" pitchFamily="18" charset="0"/>
              </a:rPr>
              <a:t>vật thể tự nhiên và </a:t>
            </a:r>
          </a:p>
          <a:p>
            <a:pPr algn="just" eaLnBrk="1" hangingPunct="1"/>
            <a:r>
              <a:rPr lang="en-US" altLang="en-US" sz="2800" b="1" dirty="0">
                <a:solidFill>
                  <a:srgbClr val="000099"/>
                </a:solidFill>
                <a:latin typeface="Times New Roman" panose="02020603050405020304" pitchFamily="18" charset="0"/>
              </a:rPr>
              <a:t>vật thể nhân tạo.</a:t>
            </a:r>
          </a:p>
        </p:txBody>
      </p:sp>
      <p:sp>
        <p:nvSpPr>
          <p:cNvPr id="18439" name="Rectangle 156"/>
          <p:cNvSpPr/>
          <p:nvPr/>
        </p:nvSpPr>
        <p:spPr>
          <a:xfrm>
            <a:off x="0" y="0"/>
            <a:ext cx="682625" cy="762000"/>
          </a:xfrm>
          <a:prstGeom prst="rect">
            <a:avLst/>
          </a:prstGeom>
          <a:noFill/>
          <a:ln w="9525">
            <a:noFill/>
          </a:ln>
        </p:spPr>
        <p:txBody>
          <a:bodyPr wrap="none">
            <a:spAutoFit/>
          </a:bodyPr>
          <a:lstStyle/>
          <a:p>
            <a:pPr eaLnBrk="1" hangingPunct="1"/>
            <a:r>
              <a:rPr lang="en-US" altLang="en-US" sz="4400" dirty="0">
                <a:solidFill>
                  <a:srgbClr val="000099"/>
                </a:solidFill>
                <a:latin typeface="Arial" panose="020B0604020202020204" pitchFamily="34" charset="0"/>
                <a:sym typeface="Wingdings" panose="05000000000000000000" pitchFamily="2" charset="2"/>
              </a:rPr>
              <a:t></a:t>
            </a:r>
          </a:p>
        </p:txBody>
      </p:sp>
      <p:cxnSp>
        <p:nvCxnSpPr>
          <p:cNvPr id="3" name="Straight Arrow Connector 2"/>
          <p:cNvCxnSpPr>
            <a:stCxn id="18435" idx="3"/>
            <a:endCxn id="3226" idx="1"/>
          </p:cNvCxnSpPr>
          <p:nvPr/>
        </p:nvCxnSpPr>
        <p:spPr>
          <a:xfrm flipV="1">
            <a:off x="4191000" y="2419350"/>
            <a:ext cx="1066800" cy="7032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8435" idx="3"/>
            <a:endCxn id="3227" idx="1"/>
          </p:cNvCxnSpPr>
          <p:nvPr/>
        </p:nvCxnSpPr>
        <p:spPr>
          <a:xfrm>
            <a:off x="4191000" y="3122613"/>
            <a:ext cx="1100138" cy="191293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26"/>
                                        </p:tgtEl>
                                        <p:attrNameLst>
                                          <p:attrName>style.visibility</p:attrName>
                                        </p:attrNameLst>
                                      </p:cBhvr>
                                      <p:to>
                                        <p:strVal val="visible"/>
                                      </p:to>
                                    </p:set>
                                    <p:animEffect transition="in" filter="fade">
                                      <p:cBhvr>
                                        <p:cTn id="7" dur="1000"/>
                                        <p:tgtEl>
                                          <p:spTgt spid="3226"/>
                                        </p:tgtEl>
                                      </p:cBhvr>
                                    </p:animEffect>
                                    <p:anim calcmode="lin" valueType="num">
                                      <p:cBhvr>
                                        <p:cTn id="8" dur="1000" fill="hold"/>
                                        <p:tgtEl>
                                          <p:spTgt spid="3226"/>
                                        </p:tgtEl>
                                        <p:attrNameLst>
                                          <p:attrName>ppt_x</p:attrName>
                                        </p:attrNameLst>
                                      </p:cBhvr>
                                      <p:tavLst>
                                        <p:tav tm="0">
                                          <p:val>
                                            <p:strVal val="#ppt_x"/>
                                          </p:val>
                                        </p:tav>
                                        <p:tav tm="100000">
                                          <p:val>
                                            <p:strVal val="#ppt_x"/>
                                          </p:val>
                                        </p:tav>
                                      </p:tavLst>
                                    </p:anim>
                                    <p:anim calcmode="lin" valueType="num">
                                      <p:cBhvr>
                                        <p:cTn id="9" dur="1000" fill="hold"/>
                                        <p:tgtEl>
                                          <p:spTgt spid="32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227"/>
                                        </p:tgtEl>
                                        <p:attrNameLst>
                                          <p:attrName>style.visibility</p:attrName>
                                        </p:attrNameLst>
                                      </p:cBhvr>
                                      <p:to>
                                        <p:strVal val="visible"/>
                                      </p:to>
                                    </p:set>
                                    <p:animEffect transition="in" filter="circle(in)">
                                      <p:cBhvr>
                                        <p:cTn id="14" dur="2000"/>
                                        <p:tgtEl>
                                          <p:spTgt spid="3227"/>
                                        </p:tgtEl>
                                      </p:cBhvr>
                                    </p:animEffect>
                                  </p:childTnLst>
                                </p:cTn>
                              </p:par>
                            </p:childTnLst>
                          </p:cTn>
                        </p:par>
                        <p:par>
                          <p:cTn id="15" fill="hold">
                            <p:stCondLst>
                              <p:cond delay="2000"/>
                            </p:stCondLst>
                            <p:childTnLst>
                              <p:par>
                                <p:cTn id="16" presetID="6"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par>
                          <p:cTn id="19" fill="hold">
                            <p:stCondLst>
                              <p:cond delay="40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 grpId="0" animBg="1"/>
      <p:bldP spid="32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3"/>
          <p:cNvSpPr/>
          <p:nvPr/>
        </p:nvSpPr>
        <p:spPr>
          <a:xfrm>
            <a:off x="3195638" y="0"/>
            <a:ext cx="3276600" cy="461963"/>
          </a:xfrm>
          <a:prstGeom prst="rect">
            <a:avLst/>
          </a:prstGeom>
          <a:noFill/>
          <a:ln w="57150" cap="flat" cmpd="thinThick">
            <a:solidFill>
              <a:srgbClr val="FF0000"/>
            </a:solidFill>
            <a:prstDash val="solid"/>
            <a:miter/>
            <a:headEnd type="none" w="med" len="med"/>
            <a:tailEnd type="none" w="med" len="med"/>
          </a:ln>
        </p:spPr>
        <p:txBody>
          <a:bodyPr>
            <a:spAutoFit/>
          </a:bodyPr>
          <a:lstStyle/>
          <a:p>
            <a:pPr algn="ctr" eaLnBrk="1" hangingPunct="1"/>
            <a:r>
              <a:rPr lang="vi-VN" altLang="en-US" sz="2400" b="1" dirty="0">
                <a:solidFill>
                  <a:srgbClr val="000099"/>
                </a:solidFill>
                <a:latin typeface="Times New Roman" panose="02020603050405020304" pitchFamily="18" charset="0"/>
              </a:rPr>
              <a:t>Hoàn thành bảng sau:</a:t>
            </a:r>
          </a:p>
        </p:txBody>
      </p:sp>
      <p:graphicFrame>
        <p:nvGraphicFramePr>
          <p:cNvPr id="19459" name="Table 19458"/>
          <p:cNvGraphicFramePr/>
          <p:nvPr/>
        </p:nvGraphicFramePr>
        <p:xfrm>
          <a:off x="554038" y="609600"/>
          <a:ext cx="8029575" cy="5555643"/>
        </p:xfrm>
        <a:graphic>
          <a:graphicData uri="http://schemas.openxmlformats.org/drawingml/2006/table">
            <a:tbl>
              <a:tblPr/>
              <a:tblGrid>
                <a:gridCol w="2265363">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325812">
                  <a:extLst>
                    <a:ext uri="{9D8B030D-6E8A-4147-A177-3AD203B41FA5}">
                      <a16:colId xmlns:a16="http://schemas.microsoft.com/office/drawing/2014/main" val="20002"/>
                    </a:ext>
                  </a:extLst>
                </a:gridCol>
              </a:tblGrid>
              <a:tr h="7016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buNone/>
                      </a:pPr>
                      <a:r>
                        <a:rPr lang="vi-VN" altLang="x-none" sz="2000" b="1" dirty="0">
                          <a:latin typeface="Times New Roman" panose="02020603050405020304" pitchFamily="18" charset="0"/>
                        </a:rPr>
                        <a:t>Vật thể</a:t>
                      </a:r>
                      <a:endParaRPr lang="en-US" sz="2000" b="1"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buNone/>
                      </a:pPr>
                      <a:r>
                        <a:rPr lang="vi-VN" altLang="x-none" sz="2000" b="1" dirty="0">
                          <a:latin typeface="Times New Roman" panose="02020603050405020304" pitchFamily="18" charset="0"/>
                        </a:rPr>
                        <a:t>Vật thể </a:t>
                      </a:r>
                      <a:r>
                        <a:rPr sz="2000" b="1" dirty="0">
                          <a:latin typeface="Calibri Light" panose="020F0302020204030204" pitchFamily="34" charset="0"/>
                        </a:rPr>
                        <a:t>(VT)</a:t>
                      </a:r>
                      <a:endParaRPr lang="vi-VN" altLang="x-none" sz="2000" b="1" dirty="0">
                        <a:latin typeface="Times New Roman" panose="02020603050405020304" pitchFamily="18" charset="0"/>
                      </a:endParaRPr>
                    </a:p>
                    <a:p>
                      <a:pPr lvl="0" algn="ctr" defTabSz="685800" eaLnBrk="1" hangingPunct="1">
                        <a:buNone/>
                      </a:pPr>
                      <a:r>
                        <a:rPr lang="vi-VN" altLang="x-none" sz="2000" b="1" dirty="0">
                          <a:latin typeface="Times New Roman" panose="02020603050405020304" pitchFamily="18" charset="0"/>
                        </a:rPr>
                        <a:t>(tự nhiên/nhân tạo)</a:t>
                      </a:r>
                      <a:endParaRPr lang="en-US" sz="2000" b="1"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685800" eaLnBrk="1" hangingPunct="1">
                        <a:buNone/>
                      </a:pPr>
                      <a:r>
                        <a:rPr lang="vi-VN" altLang="x-none" sz="2000" b="1" dirty="0">
                          <a:latin typeface="Times New Roman" panose="02020603050405020304" pitchFamily="18" charset="0"/>
                          <a:cs typeface="Times New Roman" panose="02020603050405020304" pitchFamily="18" charset="0"/>
                        </a:rPr>
                        <a:t>Chất</a:t>
                      </a:r>
                      <a:endParaRPr lang="en-US" sz="2000" b="1" dirty="0">
                        <a:latin typeface="Calibri Light" panose="020F0302020204030204" pitchFamily="34" charset="0"/>
                        <a:ea typeface="Times New Roman" panose="02020603050405020304" pitchFamily="18"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254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r>
                        <a:rPr lang="en-US" altLang="en-US" sz="2000" b="1" dirty="0">
                          <a:solidFill>
                            <a:srgbClr val="000099"/>
                          </a:solidFill>
                          <a:latin typeface="Times New Roman" panose="02020603050405020304" pitchFamily="18" charset="0"/>
                          <a:cs typeface="Times New Roman" panose="02020603050405020304" pitchFamily="18" charset="0"/>
                        </a:rPr>
                        <a:t>Cây đinh</a:t>
                      </a:r>
                      <a:r>
                        <a:rPr lang="vi-VN" altLang="en-US" sz="2000" b="1" dirty="0">
                          <a:solidFill>
                            <a:srgbClr val="000099"/>
                          </a:solidFill>
                          <a:latin typeface="Times New Roman" panose="02020603050405020304" pitchFamily="18" charset="0"/>
                          <a:cs typeface="Times New Roman" panose="02020603050405020304" pitchFamily="18" charset="0"/>
                        </a:rPr>
                        <a:t> </a:t>
                      </a:r>
                      <a:r>
                        <a:rPr lang="vi-VN" altLang="x-none" sz="2000" b="1" dirty="0">
                          <a:solidFill>
                            <a:srgbClr val="000099"/>
                          </a:solidFill>
                          <a:latin typeface="Times New Roman" panose="02020603050405020304" pitchFamily="18" charset="0"/>
                          <a:cs typeface="Times New Roman" panose="02020603050405020304" pitchFamily="18" charset="0"/>
                        </a:rPr>
                        <a:t>iron (</a:t>
                      </a:r>
                      <a:r>
                        <a:rPr lang="vi-VN" altLang="en-US" sz="2000" b="1" dirty="0">
                          <a:solidFill>
                            <a:srgbClr val="000099"/>
                          </a:solidFill>
                          <a:latin typeface="Times New Roman" panose="02020603050405020304" pitchFamily="18" charset="0"/>
                          <a:cs typeface="Times New Roman" panose="02020603050405020304" pitchFamily="18" charset="0"/>
                        </a:rPr>
                        <a:t>sắt</a:t>
                      </a:r>
                      <a:r>
                        <a:rPr lang="vi-VN" altLang="x-none" sz="2000" b="1" dirty="0">
                          <a:solidFill>
                            <a:srgbClr val="000099"/>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254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254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r>
                        <a:rPr lang="vi-VN" altLang="x-none" sz="1600" dirty="0">
                          <a:latin typeface="Times New Roman" panose="02020603050405020304" pitchFamily="18" charset="0"/>
                        </a:rPr>
                        <a:t> </a:t>
                      </a: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254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extLst>
                  <a:ext uri="{0D108BD9-81ED-4DB2-BD59-A6C34878D82A}">
                    <a16:rowId xmlns:a16="http://schemas.microsoft.com/office/drawing/2014/main" val="10001"/>
                  </a:ext>
                </a:extLst>
              </a:tr>
              <a:tr h="5413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r>
                        <a:rPr lang="vi-VN" altLang="en-US" sz="2000" b="1" dirty="0">
                          <a:solidFill>
                            <a:srgbClr val="000099"/>
                          </a:solidFill>
                          <a:latin typeface="Times New Roman" panose="02020603050405020304" pitchFamily="18" charset="0"/>
                          <a:cs typeface="Times New Roman" panose="02020603050405020304" pitchFamily="18" charset="0"/>
                        </a:rPr>
                        <a:t>C</a:t>
                      </a:r>
                      <a:r>
                        <a:rPr lang="en-US" altLang="en-US" sz="2000" b="1" dirty="0">
                          <a:solidFill>
                            <a:srgbClr val="000099"/>
                          </a:solidFill>
                          <a:latin typeface="Times New Roman" panose="02020603050405020304" pitchFamily="18" charset="0"/>
                          <a:cs typeface="Times New Roman" panose="02020603050405020304" pitchFamily="18" charset="0"/>
                        </a:rPr>
                        <a:t>ái b</a:t>
                      </a:r>
                      <a:r>
                        <a:rPr lang="en-US" altLang="en-US" sz="2000" b="1" dirty="0">
                          <a:solidFill>
                            <a:srgbClr val="000099"/>
                          </a:solidFill>
                          <a:latin typeface="Times New Roman" panose="02020603050405020304" pitchFamily="18" charset="0"/>
                          <a:ea typeface="Times New Roman" panose="02020603050405020304" pitchFamily="18" charset="0"/>
                        </a:rPr>
                        <a:t>à</a:t>
                      </a:r>
                      <a:r>
                        <a:rPr lang="en-US" altLang="en-US" sz="2000" b="1" dirty="0">
                          <a:solidFill>
                            <a:srgbClr val="000099"/>
                          </a:solidFill>
                          <a:latin typeface="Times New Roman" panose="02020603050405020304" pitchFamily="18" charset="0"/>
                          <a:cs typeface="Times New Roman" panose="02020603050405020304" pitchFamily="18" charset="0"/>
                        </a:rPr>
                        <a:t>n</a:t>
                      </a:r>
                      <a:r>
                        <a:rPr lang="vi-VN" altLang="en-US" sz="2000" b="1" dirty="0">
                          <a:solidFill>
                            <a:srgbClr val="000099"/>
                          </a:solidFill>
                          <a:latin typeface="Times New Roman" panose="02020603050405020304" pitchFamily="18" charset="0"/>
                          <a:cs typeface="Times New Roman" panose="02020603050405020304" pitchFamily="18" charset="0"/>
                        </a:rPr>
                        <a:t> bằng </a:t>
                      </a:r>
                      <a:r>
                        <a:rPr lang="en-US" altLang="en-US" sz="2000" b="1" dirty="0">
                          <a:solidFill>
                            <a:srgbClr val="000099"/>
                          </a:solidFill>
                          <a:latin typeface="Times New Roman" panose="02020603050405020304" pitchFamily="18" charset="0"/>
                          <a:cs typeface="Times New Roman" panose="02020603050405020304" pitchFamily="18" charset="0"/>
                        </a:rPr>
                        <a:t>iron</a:t>
                      </a:r>
                      <a:endParaRPr lang="en-US" sz="2000" dirty="0">
                        <a:latin typeface="Times New Roman" panose="02020603050405020304" pitchFamily="18" charset="0"/>
                        <a:ea typeface="Times New Roman" panose="02020603050405020304" pitchFamily="18"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29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r>
                        <a:rPr lang="vi-VN" altLang="en-US" sz="2000" b="1" dirty="0">
                          <a:solidFill>
                            <a:srgbClr val="000099"/>
                          </a:solidFill>
                          <a:latin typeface="Times New Roman" panose="02020603050405020304" pitchFamily="18" charset="0"/>
                          <a:cs typeface="Times New Roman" panose="02020603050405020304" pitchFamily="18" charset="0"/>
                        </a:rPr>
                        <a:t>Khí quyển </a:t>
                      </a:r>
                      <a:endParaRPr lang="en-US" sz="2000" dirty="0">
                        <a:latin typeface="Times New Roman" panose="02020603050405020304" pitchFamily="18" charset="0"/>
                        <a:ea typeface="Times New Roman" panose="02020603050405020304" pitchFamily="18"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extLst>
                  <a:ext uri="{0D108BD9-81ED-4DB2-BD59-A6C34878D82A}">
                    <a16:rowId xmlns:a16="http://schemas.microsoft.com/office/drawing/2014/main" val="10003"/>
                  </a:ext>
                </a:extLst>
              </a:tr>
              <a:tr h="5429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r>
                        <a:rPr lang="vi-VN" altLang="en-US" sz="2000" b="1" dirty="0">
                          <a:solidFill>
                            <a:srgbClr val="000099"/>
                          </a:solidFill>
                          <a:latin typeface="Times New Roman" panose="02020603050405020304" pitchFamily="18" charset="0"/>
                          <a:cs typeface="Times New Roman" panose="02020603050405020304" pitchFamily="18" charset="0"/>
                        </a:rPr>
                        <a:t>Cây mía</a:t>
                      </a:r>
                      <a:endParaRPr lang="en-US" sz="2000" dirty="0">
                        <a:latin typeface="Times New Roman" panose="02020603050405020304" pitchFamily="18" charset="0"/>
                        <a:ea typeface="Times New Roman" panose="02020603050405020304" pitchFamily="18"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6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r>
                        <a:rPr lang="vi-VN" altLang="en-US" sz="2000" b="1" dirty="0">
                          <a:solidFill>
                            <a:srgbClr val="000099"/>
                          </a:solidFill>
                          <a:latin typeface="Times New Roman" panose="02020603050405020304" pitchFamily="18" charset="0"/>
                          <a:cs typeface="Times New Roman" panose="02020603050405020304" pitchFamily="18" charset="0"/>
                        </a:rPr>
                        <a:t>C</a:t>
                      </a:r>
                      <a:r>
                        <a:rPr lang="en-US" altLang="en-US" sz="2000" b="1" dirty="0">
                          <a:solidFill>
                            <a:srgbClr val="000099"/>
                          </a:solidFill>
                          <a:latin typeface="Times New Roman" panose="02020603050405020304" pitchFamily="18" charset="0"/>
                          <a:cs typeface="Times New Roman" panose="02020603050405020304" pitchFamily="18" charset="0"/>
                        </a:rPr>
                        <a:t>hiếc nhẫn</a:t>
                      </a:r>
                      <a:r>
                        <a:rPr lang="vi-VN" altLang="en-US" sz="2000" b="1" dirty="0">
                          <a:solidFill>
                            <a:srgbClr val="000099"/>
                          </a:solidFill>
                          <a:latin typeface="Times New Roman" panose="02020603050405020304" pitchFamily="18" charset="0"/>
                          <a:cs typeface="Times New Roman" panose="02020603050405020304" pitchFamily="18" charset="0"/>
                        </a:rPr>
                        <a:t> </a:t>
                      </a:r>
                      <a:r>
                        <a:rPr lang="vi-VN" altLang="x-none" sz="2000" b="1" dirty="0">
                          <a:solidFill>
                            <a:srgbClr val="000099"/>
                          </a:solidFill>
                          <a:latin typeface="Times New Roman" panose="02020603050405020304" pitchFamily="18" charset="0"/>
                          <a:cs typeface="Times New Roman" panose="02020603050405020304" pitchFamily="18" charset="0"/>
                        </a:rPr>
                        <a:t>Silver (</a:t>
                      </a:r>
                      <a:r>
                        <a:rPr lang="vi-VN" altLang="en-US" sz="2000" b="1" dirty="0">
                          <a:solidFill>
                            <a:srgbClr val="000099"/>
                          </a:solidFill>
                          <a:latin typeface="Times New Roman" panose="02020603050405020304" pitchFamily="18" charset="0"/>
                          <a:cs typeface="Times New Roman" panose="02020603050405020304" pitchFamily="18" charset="0"/>
                        </a:rPr>
                        <a:t>bạc</a:t>
                      </a:r>
                      <a:r>
                        <a:rPr lang="vi-VN" altLang="x-none" sz="2000" b="1" dirty="0">
                          <a:solidFill>
                            <a:srgbClr val="000099"/>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extLst>
                  <a:ext uri="{0D108BD9-81ED-4DB2-BD59-A6C34878D82A}">
                    <a16:rowId xmlns:a16="http://schemas.microsoft.com/office/drawing/2014/main" val="10005"/>
                  </a:ext>
                </a:extLst>
              </a:tr>
              <a:tr h="7000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r>
                        <a:rPr lang="vi-VN" altLang="x-none" sz="2000" b="1" dirty="0">
                          <a:solidFill>
                            <a:srgbClr val="203864"/>
                          </a:solidFill>
                          <a:latin typeface="Times New Roman" panose="02020603050405020304" pitchFamily="18" charset="0"/>
                          <a:cs typeface="Times New Roman" panose="02020603050405020304" pitchFamily="18" charset="0"/>
                        </a:rPr>
                        <a:t>Cái b</a:t>
                      </a:r>
                      <a:r>
                        <a:rPr lang="vi-VN" altLang="x-none" sz="2000" b="1" dirty="0">
                          <a:solidFill>
                            <a:srgbClr val="203864"/>
                          </a:solidFill>
                          <a:latin typeface="Times New Roman" panose="02020603050405020304" pitchFamily="18" charset="0"/>
                          <a:ea typeface="Times New Roman" panose="02020603050405020304" pitchFamily="18" charset="0"/>
                        </a:rPr>
                        <a:t>à</a:t>
                      </a:r>
                      <a:r>
                        <a:rPr lang="vi-VN" altLang="x-none" sz="2000" b="1" dirty="0">
                          <a:solidFill>
                            <a:srgbClr val="203864"/>
                          </a:solidFill>
                          <a:latin typeface="Times New Roman" panose="02020603050405020304" pitchFamily="18" charset="0"/>
                          <a:cs typeface="Times New Roman" panose="02020603050405020304" pitchFamily="18" charset="0"/>
                        </a:rPr>
                        <a:t>n gỗ</a:t>
                      </a:r>
                    </a:p>
                    <a:p>
                      <a:pPr lvl="0" defTabSz="685800" eaLnBrk="1" hangingPunct="1">
                        <a:buNone/>
                      </a:pPr>
                      <a:r>
                        <a:rPr lang="vi-VN" altLang="x-none" sz="2000" b="1" dirty="0">
                          <a:solidFill>
                            <a:srgbClr val="203864"/>
                          </a:solidFill>
                          <a:latin typeface="Times New Roman" panose="02020603050405020304" pitchFamily="18" charset="0"/>
                          <a:cs typeface="Times New Roman" panose="02020603050405020304" pitchFamily="18" charset="0"/>
                        </a:rPr>
                        <a:t>(</a:t>
                      </a:r>
                      <a:r>
                        <a:rPr lang="en-US" altLang="vi-VN" sz="2000" b="1" dirty="0">
                          <a:solidFill>
                            <a:srgbClr val="203864"/>
                          </a:solidFill>
                          <a:latin typeface="Times New Roman" panose="02020603050405020304" pitchFamily="18" charset="0"/>
                          <a:cs typeface="Times New Roman" panose="02020603050405020304" pitchFamily="18" charset="0"/>
                        </a:rPr>
                        <a:t>c</a:t>
                      </a:r>
                      <a:r>
                        <a:rPr lang="vi-VN" altLang="x-none" sz="2000" b="1" dirty="0">
                          <a:solidFill>
                            <a:srgbClr val="203864"/>
                          </a:solidFill>
                          <a:latin typeface="Times New Roman" panose="02020603050405020304" pitchFamily="18" charset="0"/>
                          <a:cs typeface="Times New Roman" panose="02020603050405020304" pitchFamily="18" charset="0"/>
                        </a:rPr>
                        <a:t>e</a:t>
                      </a:r>
                      <a:r>
                        <a:rPr lang="en-US" altLang="vi-VN" sz="2000" b="1" dirty="0">
                          <a:solidFill>
                            <a:srgbClr val="203864"/>
                          </a:solidFill>
                          <a:latin typeface="Times New Roman" panose="02020603050405020304" pitchFamily="18" charset="0"/>
                          <a:cs typeface="Times New Roman" panose="02020603050405020304" pitchFamily="18" charset="0"/>
                        </a:rPr>
                        <a:t>l</a:t>
                      </a:r>
                      <a:r>
                        <a:rPr lang="vi-VN" altLang="x-none" sz="2000" b="1" dirty="0">
                          <a:solidFill>
                            <a:srgbClr val="203864"/>
                          </a:solidFill>
                          <a:latin typeface="Times New Roman" panose="02020603050405020304" pitchFamily="18" charset="0"/>
                          <a:cs typeface="Times New Roman" panose="02020603050405020304" pitchFamily="18" charset="0"/>
                        </a:rPr>
                        <a:t>lulose)</a:t>
                      </a:r>
                      <a:endParaRPr lang="en-US" sz="2000" b="1" dirty="0">
                        <a:solidFill>
                          <a:srgbClr val="203864"/>
                        </a:solidFill>
                        <a:latin typeface="Times New Roman" panose="02020603050405020304" pitchFamily="18" charset="0"/>
                        <a:ea typeface="Times New Roman" panose="02020603050405020304" pitchFamily="18"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r>
                        <a:rPr lang="vi-VN" altLang="x-none" sz="2000" b="1" dirty="0">
                          <a:solidFill>
                            <a:srgbClr val="203864"/>
                          </a:solidFill>
                          <a:latin typeface="Times New Roman" panose="02020603050405020304" pitchFamily="18" charset="0"/>
                          <a:cs typeface="Times New Roman" panose="02020603050405020304" pitchFamily="18" charset="0"/>
                        </a:rPr>
                        <a:t>Dây điện bằng copper (đồng)</a:t>
                      </a:r>
                      <a:endParaRPr lang="en-US" sz="2000" b="1" dirty="0">
                        <a:solidFill>
                          <a:srgbClr val="203864"/>
                        </a:solidFill>
                        <a:latin typeface="Times New Roman" panose="02020603050405020304" pitchFamily="18" charset="0"/>
                        <a:ea typeface="Times New Roman" panose="02020603050405020304" pitchFamily="18"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solidFill>
                      <a:srgbClr val="4472C4">
                        <a:alpha val="20000"/>
                      </a:srgbClr>
                    </a:solidFill>
                  </a:tcPr>
                </a:tc>
                <a:extLst>
                  <a:ext uri="{0D108BD9-81ED-4DB2-BD59-A6C34878D82A}">
                    <a16:rowId xmlns:a16="http://schemas.microsoft.com/office/drawing/2014/main" val="10007"/>
                  </a:ext>
                </a:extLst>
              </a:tr>
              <a:tr h="5429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r>
                        <a:rPr lang="vi-VN" altLang="x-none" sz="2000" b="1" dirty="0">
                          <a:latin typeface="Times New Roman" panose="02020603050405020304" pitchFamily="18" charset="0"/>
                          <a:cs typeface="Times New Roman" panose="02020603050405020304" pitchFamily="18" charset="0"/>
                        </a:rPr>
                        <a:t>Nước biển</a:t>
                      </a:r>
                      <a:endParaRPr lang="en-US" sz="2000" b="1" dirty="0">
                        <a:latin typeface="Times New Roman" panose="02020603050405020304" pitchFamily="18" charset="0"/>
                        <a:ea typeface="Times New Roman" panose="02020603050405020304" pitchFamily="18"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685800" eaLnBrk="1" hangingPunct="1">
                        <a:buNone/>
                      </a:pPr>
                      <a:endParaRPr lang="en-US" sz="1600" dirty="0">
                        <a:latin typeface="Calibri Light" panose="020F0302020204030204" pitchFamily="34" charset="0"/>
                      </a:endParaRPr>
                    </a:p>
                  </a:txBody>
                  <a:tcPr marT="45734" marB="45734">
                    <a:lnL w="12700" cap="flat" cmpd="sng">
                      <a:solidFill>
                        <a:srgbClr val="4472C4"/>
                      </a:solidFill>
                      <a:prstDash val="solid"/>
                      <a:headEnd type="none" w="med" len="med"/>
                      <a:tailEnd type="none" w="med" len="med"/>
                    </a:lnL>
                    <a:lnR w="12700" cap="flat" cmpd="sng">
                      <a:solidFill>
                        <a:srgbClr val="4472C4"/>
                      </a:solidFill>
                      <a:prstDash val="solid"/>
                      <a:headEnd type="none" w="med" len="med"/>
                      <a:tailEnd type="none" w="med" len="med"/>
                    </a:lnR>
                    <a:lnT w="12700" cap="flat" cmpd="sng">
                      <a:solidFill>
                        <a:srgbClr val="4472C4"/>
                      </a:solidFill>
                      <a:prstDash val="solid"/>
                      <a:headEnd type="none" w="med" len="med"/>
                      <a:tailEnd type="none" w="med" len="med"/>
                    </a:lnT>
                    <a:lnB w="12700" cap="flat" cmpd="sng">
                      <a:solidFill>
                        <a:srgbClr val="4472C4"/>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Rectangle 2"/>
          <p:cNvSpPr/>
          <p:nvPr/>
        </p:nvSpPr>
        <p:spPr>
          <a:xfrm>
            <a:off x="2709863" y="4183063"/>
            <a:ext cx="2209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300" b="1" dirty="0">
                <a:solidFill>
                  <a:srgbClr val="FF3300"/>
                </a:solidFill>
                <a:latin typeface="Times New Roman" panose="02020603050405020304" pitchFamily="18" charset="0"/>
                <a:cs typeface="Times New Roman" panose="02020603050405020304" pitchFamily="18" charset="0"/>
              </a:rPr>
              <a:t>VT nhân tạo</a:t>
            </a:r>
            <a:endParaRPr sz="2300" b="1" dirty="0">
              <a:solidFill>
                <a:srgbClr val="FF33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862263" y="1963738"/>
            <a:ext cx="2209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300" b="1" dirty="0">
                <a:solidFill>
                  <a:srgbClr val="FF3300"/>
                </a:solidFill>
                <a:latin typeface="Times New Roman" panose="02020603050405020304" pitchFamily="18" charset="0"/>
                <a:cs typeface="Times New Roman" panose="02020603050405020304" pitchFamily="18" charset="0"/>
              </a:rPr>
              <a:t>VT nhân tạo</a:t>
            </a:r>
            <a:endParaRPr sz="2300" b="1" dirty="0">
              <a:solidFill>
                <a:srgbClr val="FF3300"/>
              </a:solidFill>
              <a:latin typeface="Times New Roman" panose="02020603050405020304" pitchFamily="18" charset="0"/>
              <a:ea typeface="Times New Roman" panose="02020603050405020304" pitchFamily="18" charset="0"/>
            </a:endParaRPr>
          </a:p>
        </p:txBody>
      </p:sp>
      <p:sp>
        <p:nvSpPr>
          <p:cNvPr id="14" name="Rectangle 13"/>
          <p:cNvSpPr/>
          <p:nvPr/>
        </p:nvSpPr>
        <p:spPr>
          <a:xfrm>
            <a:off x="2709863" y="3487738"/>
            <a:ext cx="2209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300" b="1" dirty="0">
                <a:solidFill>
                  <a:srgbClr val="FF3300"/>
                </a:solidFill>
                <a:latin typeface="Times New Roman" panose="02020603050405020304" pitchFamily="18" charset="0"/>
                <a:cs typeface="Times New Roman" panose="02020603050405020304" pitchFamily="18" charset="0"/>
              </a:rPr>
              <a:t>VT nhân tạo</a:t>
            </a:r>
            <a:endParaRPr sz="2300" b="1" dirty="0">
              <a:solidFill>
                <a:srgbClr val="FF3300"/>
              </a:solidFill>
              <a:latin typeface="Times New Roman" panose="02020603050405020304" pitchFamily="18" charset="0"/>
              <a:ea typeface="Times New Roman" panose="02020603050405020304" pitchFamily="18" charset="0"/>
            </a:endParaRPr>
          </a:p>
        </p:txBody>
      </p:sp>
      <p:sp>
        <p:nvSpPr>
          <p:cNvPr id="15" name="Rectangle 14"/>
          <p:cNvSpPr/>
          <p:nvPr/>
        </p:nvSpPr>
        <p:spPr>
          <a:xfrm>
            <a:off x="2895600" y="1371600"/>
            <a:ext cx="2209800"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300" b="1" dirty="0">
                <a:solidFill>
                  <a:srgbClr val="FF3300"/>
                </a:solidFill>
                <a:latin typeface="Times New Roman" panose="02020603050405020304" pitchFamily="18" charset="0"/>
                <a:cs typeface="Times New Roman" panose="02020603050405020304" pitchFamily="18" charset="0"/>
              </a:rPr>
              <a:t>VT nhân tạo</a:t>
            </a:r>
            <a:endParaRPr sz="2300" b="1" dirty="0">
              <a:solidFill>
                <a:srgbClr val="FF3300"/>
              </a:solidFill>
              <a:latin typeface="Times New Roman" panose="02020603050405020304" pitchFamily="18" charset="0"/>
              <a:ea typeface="Times New Roman" panose="02020603050405020304" pitchFamily="18" charset="0"/>
            </a:endParaRPr>
          </a:p>
        </p:txBody>
      </p:sp>
      <p:sp>
        <p:nvSpPr>
          <p:cNvPr id="16" name="Rectangle 15"/>
          <p:cNvSpPr/>
          <p:nvPr/>
        </p:nvSpPr>
        <p:spPr>
          <a:xfrm>
            <a:off x="2709863" y="4864100"/>
            <a:ext cx="2209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300" b="1" dirty="0">
                <a:solidFill>
                  <a:srgbClr val="FF3300"/>
                </a:solidFill>
                <a:latin typeface="Times New Roman" panose="02020603050405020304" pitchFamily="18" charset="0"/>
                <a:cs typeface="Times New Roman" panose="02020603050405020304" pitchFamily="18" charset="0"/>
              </a:rPr>
              <a:t>VT nhân tạo</a:t>
            </a:r>
            <a:endParaRPr sz="2300" b="1" dirty="0">
              <a:solidFill>
                <a:srgbClr val="FF3300"/>
              </a:solidFill>
              <a:latin typeface="Times New Roman" panose="02020603050405020304" pitchFamily="18" charset="0"/>
              <a:ea typeface="Times New Roman" panose="02020603050405020304" pitchFamily="18" charset="0"/>
            </a:endParaRPr>
          </a:p>
        </p:txBody>
      </p:sp>
      <p:sp>
        <p:nvSpPr>
          <p:cNvPr id="5" name="Rectangle 4"/>
          <p:cNvSpPr/>
          <p:nvPr/>
        </p:nvSpPr>
        <p:spPr>
          <a:xfrm>
            <a:off x="3076575" y="5562600"/>
            <a:ext cx="1828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300" b="1" dirty="0">
                <a:solidFill>
                  <a:srgbClr val="FF00FF"/>
                </a:solidFill>
                <a:latin typeface="Times New Roman" panose="02020603050405020304" pitchFamily="18" charset="0"/>
                <a:cs typeface="Times New Roman" panose="02020603050405020304" pitchFamily="18" charset="0"/>
              </a:rPr>
              <a:t>VT Tự nhiên</a:t>
            </a:r>
            <a:endParaRPr sz="2300" b="1" dirty="0">
              <a:solidFill>
                <a:srgbClr val="FF00FF"/>
              </a:solidFill>
              <a:latin typeface="Times New Roman" panose="02020603050405020304" pitchFamily="18" charset="0"/>
              <a:ea typeface="Times New Roman" panose="02020603050405020304" pitchFamily="18" charset="0"/>
            </a:endParaRPr>
          </a:p>
        </p:txBody>
      </p:sp>
      <p:sp>
        <p:nvSpPr>
          <p:cNvPr id="18" name="Rectangle 17"/>
          <p:cNvSpPr/>
          <p:nvPr/>
        </p:nvSpPr>
        <p:spPr>
          <a:xfrm>
            <a:off x="3076575" y="2986088"/>
            <a:ext cx="1828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300" b="1" dirty="0">
                <a:solidFill>
                  <a:srgbClr val="FF00FF"/>
                </a:solidFill>
                <a:latin typeface="Times New Roman" panose="02020603050405020304" pitchFamily="18" charset="0"/>
                <a:cs typeface="Times New Roman" panose="02020603050405020304" pitchFamily="18" charset="0"/>
              </a:rPr>
              <a:t>VT Tự nhiên</a:t>
            </a:r>
            <a:endParaRPr sz="2300" b="1" dirty="0">
              <a:solidFill>
                <a:srgbClr val="FF00FF"/>
              </a:solidFill>
              <a:latin typeface="Times New Roman" panose="02020603050405020304" pitchFamily="18" charset="0"/>
              <a:ea typeface="Times New Roman" panose="02020603050405020304" pitchFamily="18" charset="0"/>
            </a:endParaRPr>
          </a:p>
        </p:txBody>
      </p:sp>
      <p:sp>
        <p:nvSpPr>
          <p:cNvPr id="19" name="Rectangle 18"/>
          <p:cNvSpPr/>
          <p:nvPr/>
        </p:nvSpPr>
        <p:spPr>
          <a:xfrm>
            <a:off x="3052763" y="2487613"/>
            <a:ext cx="1828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300" b="1" dirty="0">
                <a:solidFill>
                  <a:srgbClr val="FF00FF"/>
                </a:solidFill>
                <a:latin typeface="Times New Roman" panose="02020603050405020304" pitchFamily="18" charset="0"/>
                <a:cs typeface="Times New Roman" panose="02020603050405020304" pitchFamily="18" charset="0"/>
              </a:rPr>
              <a:t>VT Tự nhiên</a:t>
            </a:r>
            <a:endParaRPr sz="2300" b="1" dirty="0">
              <a:solidFill>
                <a:srgbClr val="FF00FF"/>
              </a:solidFill>
              <a:latin typeface="Times New Roman" panose="02020603050405020304" pitchFamily="18" charset="0"/>
              <a:ea typeface="Times New Roman" panose="02020603050405020304" pitchFamily="18" charset="0"/>
            </a:endParaRPr>
          </a:p>
        </p:txBody>
      </p:sp>
      <p:sp>
        <p:nvSpPr>
          <p:cNvPr id="6" name="Rectangle 5"/>
          <p:cNvSpPr/>
          <p:nvPr/>
        </p:nvSpPr>
        <p:spPr>
          <a:xfrm>
            <a:off x="4852988" y="1485900"/>
            <a:ext cx="2895600"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2300" b="1" i="0" u="none" strike="noStrike" kern="1200" cap="none" spc="0" normalizeH="0" baseline="0" noProof="0" dirty="0">
                <a:ln>
                  <a:noFill/>
                </a:ln>
                <a:solidFill>
                  <a:srgbClr val="002060"/>
                </a:solidFill>
                <a:effectLst/>
                <a:uLnTx/>
                <a:uFillTx/>
                <a:latin typeface="+mj-lt"/>
                <a:ea typeface="+mn-ea"/>
                <a:cs typeface="+mn-cs"/>
              </a:rPr>
              <a:t>Iron</a:t>
            </a:r>
            <a:endParaRPr kumimoji="0" lang="en-US" sz="2300" b="1" i="0" u="none" strike="noStrike" kern="1200" cap="none" spc="0" normalizeH="0" baseline="0" noProof="0" dirty="0">
              <a:ln>
                <a:noFill/>
              </a:ln>
              <a:solidFill>
                <a:srgbClr val="002060"/>
              </a:solidFill>
              <a:effectLst/>
              <a:uLnTx/>
              <a:uFillTx/>
              <a:latin typeface="+mj-lt"/>
              <a:ea typeface="+mn-ea"/>
              <a:cs typeface="+mn-cs"/>
            </a:endParaRPr>
          </a:p>
        </p:txBody>
      </p:sp>
      <p:sp>
        <p:nvSpPr>
          <p:cNvPr id="21" name="Rectangle 20"/>
          <p:cNvSpPr/>
          <p:nvPr/>
        </p:nvSpPr>
        <p:spPr>
          <a:xfrm>
            <a:off x="4881563" y="1995488"/>
            <a:ext cx="2895600"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2300" b="1" i="0" u="none" strike="noStrike" kern="1200" cap="none" spc="0" normalizeH="0" baseline="0" noProof="0" dirty="0">
                <a:ln>
                  <a:noFill/>
                </a:ln>
                <a:solidFill>
                  <a:srgbClr val="002060"/>
                </a:solidFill>
                <a:effectLst/>
                <a:uLnTx/>
                <a:uFillTx/>
                <a:latin typeface="+mj-lt"/>
                <a:ea typeface="+mn-ea"/>
                <a:cs typeface="+mn-cs"/>
              </a:rPr>
              <a:t>Iron</a:t>
            </a:r>
            <a:endParaRPr kumimoji="0" lang="en-US" sz="2300" b="1" i="0" u="none" strike="noStrike" kern="1200" cap="none" spc="0" normalizeH="0" baseline="0" noProof="0" dirty="0">
              <a:ln>
                <a:noFill/>
              </a:ln>
              <a:solidFill>
                <a:srgbClr val="002060"/>
              </a:solidFill>
              <a:effectLst/>
              <a:uLnTx/>
              <a:uFillTx/>
              <a:latin typeface="+mj-lt"/>
              <a:ea typeface="+mn-ea"/>
              <a:cs typeface="+mn-cs"/>
            </a:endParaRPr>
          </a:p>
        </p:txBody>
      </p:sp>
      <p:sp>
        <p:nvSpPr>
          <p:cNvPr id="22" name="Rectangle 21"/>
          <p:cNvSpPr/>
          <p:nvPr/>
        </p:nvSpPr>
        <p:spPr>
          <a:xfrm>
            <a:off x="5133975" y="2514600"/>
            <a:ext cx="3629025"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2000" b="1" i="0" u="none" strike="noStrike" kern="1200" cap="none" spc="0" normalizeH="0" baseline="0" noProof="0" dirty="0">
                <a:ln>
                  <a:noFill/>
                </a:ln>
                <a:solidFill>
                  <a:srgbClr val="002060"/>
                </a:solidFill>
                <a:effectLst/>
                <a:uLnTx/>
                <a:uFillTx/>
                <a:latin typeface="+mj-lt"/>
                <a:ea typeface="+mn-ea"/>
                <a:cs typeface="+mn-cs"/>
              </a:rPr>
              <a:t>Khí Nitrogen, khí oxygen,...</a:t>
            </a:r>
            <a:endParaRPr kumimoji="0" lang="en-US" sz="2000" b="1" i="0" u="none" strike="noStrike" kern="1200" cap="none" spc="0" normalizeH="0" baseline="0" noProof="0" dirty="0">
              <a:ln>
                <a:noFill/>
              </a:ln>
              <a:solidFill>
                <a:srgbClr val="002060"/>
              </a:solidFill>
              <a:effectLst/>
              <a:uLnTx/>
              <a:uFillTx/>
              <a:latin typeface="+mj-lt"/>
              <a:ea typeface="+mn-ea"/>
              <a:cs typeface="+mn-cs"/>
            </a:endParaRPr>
          </a:p>
        </p:txBody>
      </p:sp>
      <p:sp>
        <p:nvSpPr>
          <p:cNvPr id="23" name="Rectangle 22"/>
          <p:cNvSpPr/>
          <p:nvPr/>
        </p:nvSpPr>
        <p:spPr>
          <a:xfrm>
            <a:off x="5257800" y="3897313"/>
            <a:ext cx="2895600"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300" b="1" i="0" u="none" strike="noStrike" kern="1200" cap="none" spc="0" normalizeH="0" baseline="0" noProof="0" dirty="0">
              <a:ln>
                <a:noFill/>
              </a:ln>
              <a:solidFill>
                <a:srgbClr val="002060"/>
              </a:solidFill>
              <a:effectLst/>
              <a:uLnTx/>
              <a:uFillTx/>
              <a:latin typeface="+mj-lt"/>
              <a:ea typeface="+mn-ea"/>
              <a:cs typeface="+mn-cs"/>
            </a:endParaRPr>
          </a:p>
        </p:txBody>
      </p:sp>
      <p:sp>
        <p:nvSpPr>
          <p:cNvPr id="7" name="Rectangle 6"/>
          <p:cNvSpPr/>
          <p:nvPr/>
        </p:nvSpPr>
        <p:spPr>
          <a:xfrm>
            <a:off x="5229225" y="3048000"/>
            <a:ext cx="3914775"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x-none" sz="2000" b="1" dirty="0">
                <a:solidFill>
                  <a:srgbClr val="002060"/>
                </a:solidFill>
                <a:latin typeface="Times New Roman" panose="02020603050405020304" pitchFamily="18" charset="0"/>
              </a:rPr>
              <a:t>Nước, Sacc</a:t>
            </a:r>
            <a:r>
              <a:rPr lang="en-US" altLang="vi-VN" sz="2000" b="1" dirty="0">
                <a:solidFill>
                  <a:srgbClr val="002060"/>
                </a:solidFill>
                <a:latin typeface="Times New Roman" panose="02020603050405020304" pitchFamily="18" charset="0"/>
              </a:rPr>
              <a:t>h</a:t>
            </a:r>
            <a:r>
              <a:rPr lang="vi-VN" altLang="x-none" sz="2000" b="1" dirty="0">
                <a:solidFill>
                  <a:srgbClr val="002060"/>
                </a:solidFill>
                <a:latin typeface="Times New Roman" panose="02020603050405020304" pitchFamily="18" charset="0"/>
              </a:rPr>
              <a:t>arose, </a:t>
            </a:r>
            <a:r>
              <a:rPr lang="en-US" altLang="vi-VN" sz="2000" b="1" dirty="0">
                <a:solidFill>
                  <a:srgbClr val="002060"/>
                </a:solidFill>
                <a:latin typeface="Times New Roman" panose="02020603050405020304" pitchFamily="18" charset="0"/>
              </a:rPr>
              <a:t>Cel</a:t>
            </a:r>
            <a:r>
              <a:rPr lang="vi-VN" altLang="x-none" sz="2000" b="1" dirty="0">
                <a:solidFill>
                  <a:srgbClr val="002060"/>
                </a:solidFill>
                <a:latin typeface="Times New Roman" panose="02020603050405020304" pitchFamily="18" charset="0"/>
              </a:rPr>
              <a:t>lulose, </a:t>
            </a:r>
            <a:r>
              <a:rPr lang="en-US" altLang="vi-VN" sz="2000" b="1" dirty="0">
                <a:solidFill>
                  <a:srgbClr val="002060"/>
                </a:solidFill>
                <a:latin typeface="Times New Roman" panose="02020603050405020304" pitchFamily="18" charset="0"/>
              </a:rPr>
              <a:t>.</a:t>
            </a:r>
            <a:r>
              <a:rPr lang="vi-VN" altLang="x-none" sz="2000" b="1" dirty="0">
                <a:solidFill>
                  <a:srgbClr val="002060"/>
                </a:solidFill>
                <a:latin typeface="Times New Roman" panose="02020603050405020304" pitchFamily="18" charset="0"/>
              </a:rPr>
              <a:t>..</a:t>
            </a:r>
            <a:endParaRPr sz="2000" b="1" dirty="0">
              <a:solidFill>
                <a:srgbClr val="002060"/>
              </a:solidFill>
              <a:latin typeface="Calibri Light" panose="020F0302020204030204" pitchFamily="34" charset="0"/>
            </a:endParaRPr>
          </a:p>
        </p:txBody>
      </p:sp>
      <p:sp>
        <p:nvSpPr>
          <p:cNvPr id="8" name="Rectangle 7"/>
          <p:cNvSpPr/>
          <p:nvPr/>
        </p:nvSpPr>
        <p:spPr>
          <a:xfrm>
            <a:off x="5257800" y="3678238"/>
            <a:ext cx="2438400" cy="44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2300" b="1" i="0" u="none" strike="noStrike" kern="1200" cap="none" spc="0" normalizeH="0" baseline="0" noProof="0" dirty="0">
                <a:ln>
                  <a:noFill/>
                </a:ln>
                <a:solidFill>
                  <a:srgbClr val="002060"/>
                </a:solidFill>
                <a:effectLst/>
                <a:uLnTx/>
                <a:uFillTx/>
                <a:latin typeface="+mj-lt"/>
                <a:ea typeface="+mn-ea"/>
                <a:cs typeface="+mn-cs"/>
              </a:rPr>
              <a:t>Silver</a:t>
            </a:r>
            <a:endParaRPr kumimoji="0" lang="en-US" sz="2300" b="1" i="0" u="none" strike="noStrike" kern="1200" cap="none" spc="0" normalizeH="0" baseline="0" noProof="0" dirty="0">
              <a:ln>
                <a:noFill/>
              </a:ln>
              <a:solidFill>
                <a:srgbClr val="002060"/>
              </a:solidFill>
              <a:effectLst/>
              <a:uLnTx/>
              <a:uFillTx/>
              <a:latin typeface="+mj-lt"/>
              <a:ea typeface="+mn-ea"/>
              <a:cs typeface="+mn-cs"/>
            </a:endParaRPr>
          </a:p>
        </p:txBody>
      </p:sp>
      <p:sp>
        <p:nvSpPr>
          <p:cNvPr id="26" name="Rectangle 25"/>
          <p:cNvSpPr/>
          <p:nvPr/>
        </p:nvSpPr>
        <p:spPr>
          <a:xfrm>
            <a:off x="5105400" y="4303713"/>
            <a:ext cx="289560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2300" b="1" i="0" u="none" strike="noStrike" kern="1200" cap="none" spc="0" normalizeH="0" baseline="0" noProof="0" dirty="0">
                <a:ln>
                  <a:noFill/>
                </a:ln>
                <a:solidFill>
                  <a:srgbClr val="002060"/>
                </a:solidFill>
                <a:effectLst/>
                <a:uLnTx/>
                <a:uFillTx/>
                <a:latin typeface="+mj-lt"/>
                <a:ea typeface="+mn-ea"/>
                <a:cs typeface="+mn-cs"/>
              </a:rPr>
              <a:t>C</a:t>
            </a:r>
            <a:r>
              <a:rPr kumimoji="0" lang="vi-VN" sz="2300" b="1" i="0" u="none" strike="noStrike" kern="1200" cap="none" spc="0" normalizeH="0" baseline="0" noProof="0" dirty="0">
                <a:ln>
                  <a:noFill/>
                </a:ln>
                <a:solidFill>
                  <a:srgbClr val="002060"/>
                </a:solidFill>
                <a:effectLst/>
                <a:uLnTx/>
                <a:uFillTx/>
                <a:latin typeface="+mj-lt"/>
                <a:ea typeface="+mn-ea"/>
                <a:cs typeface="+mn-cs"/>
              </a:rPr>
              <a:t>e</a:t>
            </a:r>
            <a:r>
              <a:rPr kumimoji="0" lang="en-US" altLang="vi-VN" sz="2300" b="1" i="0" u="none" strike="noStrike" kern="1200" cap="none" spc="0" normalizeH="0" baseline="0" noProof="0" dirty="0">
                <a:ln>
                  <a:noFill/>
                </a:ln>
                <a:solidFill>
                  <a:srgbClr val="002060"/>
                </a:solidFill>
                <a:effectLst/>
                <a:uLnTx/>
                <a:uFillTx/>
                <a:latin typeface="+mj-lt"/>
                <a:ea typeface="+mn-ea"/>
                <a:cs typeface="+mn-cs"/>
              </a:rPr>
              <a:t>l</a:t>
            </a:r>
            <a:r>
              <a:rPr kumimoji="0" lang="vi-VN" sz="2300" b="1" i="0" u="none" strike="noStrike" kern="1200" cap="none" spc="0" normalizeH="0" baseline="0" noProof="0" dirty="0">
                <a:ln>
                  <a:noFill/>
                </a:ln>
                <a:solidFill>
                  <a:srgbClr val="002060"/>
                </a:solidFill>
                <a:effectLst/>
                <a:uLnTx/>
                <a:uFillTx/>
                <a:latin typeface="+mj-lt"/>
                <a:ea typeface="+mn-ea"/>
                <a:cs typeface="+mn-cs"/>
              </a:rPr>
              <a:t>lulose</a:t>
            </a:r>
            <a:endParaRPr kumimoji="0" lang="en-US" sz="2300" b="1" i="0" u="none" strike="noStrike" kern="1200" cap="none" spc="0" normalizeH="0" baseline="0" noProof="0" dirty="0">
              <a:ln>
                <a:noFill/>
              </a:ln>
              <a:solidFill>
                <a:srgbClr val="002060"/>
              </a:solidFill>
              <a:effectLst/>
              <a:uLnTx/>
              <a:uFillTx/>
              <a:latin typeface="+mj-lt"/>
              <a:ea typeface="+mn-ea"/>
              <a:cs typeface="+mn-cs"/>
            </a:endParaRPr>
          </a:p>
        </p:txBody>
      </p:sp>
      <p:sp>
        <p:nvSpPr>
          <p:cNvPr id="27" name="Rectangle 26"/>
          <p:cNvSpPr/>
          <p:nvPr/>
        </p:nvSpPr>
        <p:spPr>
          <a:xfrm>
            <a:off x="5105400" y="4976813"/>
            <a:ext cx="2895600" cy="50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2300" b="1" i="0" u="none" strike="noStrike" kern="1200" cap="none" spc="0" normalizeH="0" baseline="0" noProof="0" dirty="0">
                <a:ln>
                  <a:noFill/>
                </a:ln>
                <a:solidFill>
                  <a:srgbClr val="002060"/>
                </a:solidFill>
                <a:effectLst/>
                <a:uLnTx/>
                <a:uFillTx/>
                <a:latin typeface="+mj-lt"/>
                <a:ea typeface="+mn-ea"/>
                <a:cs typeface="+mn-cs"/>
              </a:rPr>
              <a:t>Copper</a:t>
            </a:r>
            <a:endParaRPr kumimoji="0" lang="en-US" sz="2300" b="1" i="0" u="none" strike="noStrike" kern="1200" cap="none" spc="0" normalizeH="0" baseline="0" noProof="0" dirty="0">
              <a:ln>
                <a:noFill/>
              </a:ln>
              <a:solidFill>
                <a:srgbClr val="002060"/>
              </a:solidFill>
              <a:effectLst/>
              <a:uLnTx/>
              <a:uFillTx/>
              <a:latin typeface="+mj-lt"/>
              <a:ea typeface="+mn-ea"/>
              <a:cs typeface="+mn-cs"/>
            </a:endParaRPr>
          </a:p>
        </p:txBody>
      </p:sp>
      <p:sp>
        <p:nvSpPr>
          <p:cNvPr id="28" name="Rectangle 27"/>
          <p:cNvSpPr/>
          <p:nvPr/>
        </p:nvSpPr>
        <p:spPr>
          <a:xfrm>
            <a:off x="5105400" y="5661025"/>
            <a:ext cx="3657600"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300" b="1" dirty="0">
                <a:solidFill>
                  <a:srgbClr val="002060"/>
                </a:solidFill>
                <a:latin typeface="Times New Roman" panose="02020603050405020304" pitchFamily="18" charset="0"/>
              </a:rPr>
              <a:t>Nước, Sodium chloride,...</a:t>
            </a:r>
            <a:endParaRPr sz="2300" b="1" dirty="0">
              <a:solidFill>
                <a:srgbClr val="002060"/>
              </a:solidFill>
              <a:latin typeface="Calibri Light" panose="020F0302020204030204" pitchFamily="34" charset="0"/>
            </a:endParaRPr>
          </a:p>
        </p:txBody>
      </p:sp>
      <p:sp>
        <p:nvSpPr>
          <p:cNvPr id="11" name="Rectangle 10"/>
          <p:cNvSpPr/>
          <p:nvPr/>
        </p:nvSpPr>
        <p:spPr>
          <a:xfrm>
            <a:off x="304800" y="6199188"/>
            <a:ext cx="8610600" cy="658813"/>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vi-VN" altLang="x-none" sz="2000" dirty="0">
                <a:solidFill>
                  <a:srgbClr val="FFFFFF"/>
                </a:solidFill>
                <a:latin typeface="Times New Roman" panose="02020603050405020304" pitchFamily="18" charset="0"/>
                <a:cs typeface="Times New Roman" panose="02020603050405020304" pitchFamily="18" charset="0"/>
              </a:rPr>
              <a:t>Một vật thể có thể </a:t>
            </a:r>
            <a:r>
              <a:rPr sz="2000" dirty="0">
                <a:solidFill>
                  <a:srgbClr val="FFFFFF"/>
                </a:solidFill>
                <a:latin typeface="Times New Roman" panose="02020603050405020304" pitchFamily="18" charset="0"/>
                <a:cs typeface="Times New Roman" panose="02020603050405020304" pitchFamily="18" charset="0"/>
              </a:rPr>
              <a:t>chứa 1 hay nhiều chất. Một chất có thể nằm trong nhiều vật thể.</a:t>
            </a:r>
            <a:endParaRPr sz="2000"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80">
                                          <p:stCondLst>
                                            <p:cond delay="0"/>
                                          </p:stCondLst>
                                        </p:cTn>
                                        <p:tgtEl>
                                          <p:spTgt spid="22"/>
                                        </p:tgtEl>
                                      </p:cBhvr>
                                    </p:animEffect>
                                    <p:anim calcmode="lin" valueType="num">
                                      <p:cBhvr>
                                        <p:cTn id="3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9" dur="26">
                                          <p:stCondLst>
                                            <p:cond delay="650"/>
                                          </p:stCondLst>
                                        </p:cTn>
                                        <p:tgtEl>
                                          <p:spTgt spid="22"/>
                                        </p:tgtEl>
                                      </p:cBhvr>
                                      <p:to x="100000" y="60000"/>
                                    </p:animScale>
                                    <p:animScale>
                                      <p:cBhvr>
                                        <p:cTn id="40" dur="166" decel="50000">
                                          <p:stCondLst>
                                            <p:cond delay="676"/>
                                          </p:stCondLst>
                                        </p:cTn>
                                        <p:tgtEl>
                                          <p:spTgt spid="22"/>
                                        </p:tgtEl>
                                      </p:cBhvr>
                                      <p:to x="100000" y="100000"/>
                                    </p:animScale>
                                    <p:animScale>
                                      <p:cBhvr>
                                        <p:cTn id="41" dur="26">
                                          <p:stCondLst>
                                            <p:cond delay="1312"/>
                                          </p:stCondLst>
                                        </p:cTn>
                                        <p:tgtEl>
                                          <p:spTgt spid="22"/>
                                        </p:tgtEl>
                                      </p:cBhvr>
                                      <p:to x="100000" y="80000"/>
                                    </p:animScale>
                                    <p:animScale>
                                      <p:cBhvr>
                                        <p:cTn id="42" dur="166" decel="50000">
                                          <p:stCondLst>
                                            <p:cond delay="1338"/>
                                          </p:stCondLst>
                                        </p:cTn>
                                        <p:tgtEl>
                                          <p:spTgt spid="22"/>
                                        </p:tgtEl>
                                      </p:cBhvr>
                                      <p:to x="100000" y="100000"/>
                                    </p:animScale>
                                    <p:animScale>
                                      <p:cBhvr>
                                        <p:cTn id="43" dur="26">
                                          <p:stCondLst>
                                            <p:cond delay="1642"/>
                                          </p:stCondLst>
                                        </p:cTn>
                                        <p:tgtEl>
                                          <p:spTgt spid="22"/>
                                        </p:tgtEl>
                                      </p:cBhvr>
                                      <p:to x="100000" y="90000"/>
                                    </p:animScale>
                                    <p:animScale>
                                      <p:cBhvr>
                                        <p:cTn id="44" dur="166" decel="50000">
                                          <p:stCondLst>
                                            <p:cond delay="1668"/>
                                          </p:stCondLst>
                                        </p:cTn>
                                        <p:tgtEl>
                                          <p:spTgt spid="22"/>
                                        </p:tgtEl>
                                      </p:cBhvr>
                                      <p:to x="100000" y="100000"/>
                                    </p:animScale>
                                    <p:animScale>
                                      <p:cBhvr>
                                        <p:cTn id="45" dur="26">
                                          <p:stCondLst>
                                            <p:cond delay="1808"/>
                                          </p:stCondLst>
                                        </p:cTn>
                                        <p:tgtEl>
                                          <p:spTgt spid="22"/>
                                        </p:tgtEl>
                                      </p:cBhvr>
                                      <p:to x="100000" y="95000"/>
                                    </p:animScale>
                                    <p:animScale>
                                      <p:cBhvr>
                                        <p:cTn id="46" dur="166" decel="50000">
                                          <p:stCondLst>
                                            <p:cond delay="1834"/>
                                          </p:stCondLst>
                                        </p:cTn>
                                        <p:tgtEl>
                                          <p:spTgt spid="2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circle(in)">
                                      <p:cBhvr>
                                        <p:cTn id="56" dur="2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heel(1)">
                                      <p:cBhvr>
                                        <p:cTn id="72" dur="20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randombar(horizont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down)">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500" fill="hold"/>
                                        <p:tgtEl>
                                          <p:spTgt spid="5"/>
                                        </p:tgtEl>
                                        <p:attrNameLst>
                                          <p:attrName>ppt_w</p:attrName>
                                        </p:attrNameLst>
                                      </p:cBhvr>
                                      <p:tavLst>
                                        <p:tav tm="0">
                                          <p:val>
                                            <p:fltVal val="0"/>
                                          </p:val>
                                        </p:tav>
                                        <p:tav tm="100000">
                                          <p:val>
                                            <p:strVal val="#ppt_w"/>
                                          </p:val>
                                        </p:tav>
                                      </p:tavLst>
                                    </p:anim>
                                    <p:anim calcmode="lin" valueType="num">
                                      <p:cBhvr>
                                        <p:cTn id="95" dur="500" fill="hold"/>
                                        <p:tgtEl>
                                          <p:spTgt spid="5"/>
                                        </p:tgtEl>
                                        <p:attrNameLst>
                                          <p:attrName>ppt_h</p:attrName>
                                        </p:attrNameLst>
                                      </p:cBhvr>
                                      <p:tavLst>
                                        <p:tav tm="0">
                                          <p:val>
                                            <p:fltVal val="0"/>
                                          </p:val>
                                        </p:tav>
                                        <p:tav tm="100000">
                                          <p:val>
                                            <p:strVal val="#ppt_h"/>
                                          </p:val>
                                        </p:tav>
                                      </p:tavLst>
                                    </p:anim>
                                    <p:animEffect transition="in" filter="fade">
                                      <p:cBhvr>
                                        <p:cTn id="96" dur="500"/>
                                        <p:tgtEl>
                                          <p:spTgt spid="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500" fill="hold"/>
                                        <p:tgtEl>
                                          <p:spTgt spid="28"/>
                                        </p:tgtEl>
                                        <p:attrNameLst>
                                          <p:attrName>ppt_w</p:attrName>
                                        </p:attrNameLst>
                                      </p:cBhvr>
                                      <p:tavLst>
                                        <p:tav tm="0">
                                          <p:val>
                                            <p:fltVal val="0"/>
                                          </p:val>
                                        </p:tav>
                                        <p:tav tm="100000">
                                          <p:val>
                                            <p:strVal val="#ppt_w"/>
                                          </p:val>
                                        </p:tav>
                                      </p:tavLst>
                                    </p:anim>
                                    <p:anim calcmode="lin" valueType="num">
                                      <p:cBhvr>
                                        <p:cTn id="102" dur="500" fill="hold"/>
                                        <p:tgtEl>
                                          <p:spTgt spid="28"/>
                                        </p:tgtEl>
                                        <p:attrNameLst>
                                          <p:attrName>ppt_h</p:attrName>
                                        </p:attrNameLst>
                                      </p:cBhvr>
                                      <p:tavLst>
                                        <p:tav tm="0">
                                          <p:val>
                                            <p:fltVal val="0"/>
                                          </p:val>
                                        </p:tav>
                                        <p:tav tm="100000">
                                          <p:val>
                                            <p:strVal val="#ppt_h"/>
                                          </p:val>
                                        </p:tav>
                                      </p:tavLst>
                                    </p:anim>
                                    <p:animEffect transition="in" filter="fade">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additive="base">
                                        <p:cTn id="108" dur="500" fill="hold"/>
                                        <p:tgtEl>
                                          <p:spTgt spid="11"/>
                                        </p:tgtEl>
                                        <p:attrNameLst>
                                          <p:attrName>ppt_x</p:attrName>
                                        </p:attrNameLst>
                                      </p:cBhvr>
                                      <p:tavLst>
                                        <p:tav tm="0">
                                          <p:val>
                                            <p:strVal val="#ppt_x"/>
                                          </p:val>
                                        </p:tav>
                                        <p:tav tm="100000">
                                          <p:val>
                                            <p:strVal val="#ppt_x"/>
                                          </p:val>
                                        </p:tav>
                                      </p:tavLst>
                                    </p:anim>
                                    <p:anim calcmode="lin" valueType="num">
                                      <p:cBhvr additive="base">
                                        <p:cTn id="10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P spid="16" grpId="0"/>
      <p:bldP spid="5" grpId="0"/>
      <p:bldP spid="18" grpId="0"/>
      <p:bldP spid="19" grpId="0"/>
      <p:bldP spid="6" grpId="0"/>
      <p:bldP spid="21" grpId="0"/>
      <p:bldP spid="22" grpId="0"/>
      <p:bldP spid="7" grpId="0"/>
      <p:bldP spid="8" grpId="0"/>
      <p:bldP spid="26" grpId="0"/>
      <p:bldP spid="27" grpId="0"/>
      <p:bldP spid="28"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p:nvPr/>
        </p:nvSpPr>
        <p:spPr>
          <a:xfrm>
            <a:off x="3276600" y="3048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
        <p:nvSpPr>
          <p:cNvPr id="20483" name="Rectangle 5"/>
          <p:cNvSpPr/>
          <p:nvPr/>
        </p:nvSpPr>
        <p:spPr>
          <a:xfrm>
            <a:off x="228600" y="868363"/>
            <a:ext cx="3011488" cy="519112"/>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I.- Chất có ở đâu? </a:t>
            </a:r>
          </a:p>
        </p:txBody>
      </p:sp>
      <p:sp>
        <p:nvSpPr>
          <p:cNvPr id="20484" name="Rectangle 9"/>
          <p:cNvSpPr/>
          <p:nvPr/>
        </p:nvSpPr>
        <p:spPr>
          <a:xfrm>
            <a:off x="838200" y="1524000"/>
            <a:ext cx="7315200" cy="1600200"/>
          </a:xfrm>
          <a:prstGeom prst="rect">
            <a:avLst/>
          </a:prstGeom>
          <a:noFill/>
          <a:ln w="76200">
            <a:noFill/>
          </a:ln>
        </p:spPr>
        <p:txBody>
          <a:bodyPr>
            <a:spAutoFit/>
          </a:bodyPr>
          <a:lstStyle/>
          <a:p>
            <a:pPr eaLnBrk="1" hangingPunct="1">
              <a:spcBef>
                <a:spcPct val="50000"/>
              </a:spcBef>
            </a:pPr>
            <a:r>
              <a:rPr lang="en-US" altLang="en-US" sz="2800" b="1" dirty="0">
                <a:solidFill>
                  <a:srgbClr val="000099"/>
                </a:solidFill>
                <a:latin typeface="Times New Roman" panose="02020603050405020304" pitchFamily="18" charset="0"/>
              </a:rPr>
              <a:t> </a:t>
            </a:r>
            <a:r>
              <a:rPr lang="en-US" altLang="en-US" sz="2800" b="1" i="1" u="sng" dirty="0">
                <a:solidFill>
                  <a:srgbClr val="FF3300"/>
                </a:solidFill>
                <a:latin typeface=".VnTime" panose="020B7200000000000000" pitchFamily="34" charset="0"/>
                <a:sym typeface="Wingdings" panose="05000000000000000000" pitchFamily="2" charset="2"/>
              </a:rPr>
              <a:t></a:t>
            </a:r>
            <a:r>
              <a:rPr lang="en-US" altLang="en-US" sz="2800" b="1" dirty="0">
                <a:solidFill>
                  <a:srgbClr val="000099"/>
                </a:solidFill>
                <a:latin typeface="Times New Roman" panose="02020603050405020304" pitchFamily="18" charset="0"/>
              </a:rPr>
              <a:t>    Chất có ở khắp nơi, </a:t>
            </a:r>
            <a:r>
              <a:rPr lang="vi-VN" altLang="en-US" sz="2800" b="1" dirty="0">
                <a:solidFill>
                  <a:srgbClr val="000099"/>
                </a:solidFill>
                <a:latin typeface="Times New Roman" panose="02020603050405020304" pitchFamily="18" charset="0"/>
              </a:rPr>
              <a:t>ở đâu </a:t>
            </a:r>
            <a:r>
              <a:rPr lang="en-US" altLang="en-US" sz="2800" b="1" dirty="0">
                <a:solidFill>
                  <a:srgbClr val="000099"/>
                </a:solidFill>
                <a:latin typeface="Times New Roman" panose="02020603050405020304" pitchFamily="18" charset="0"/>
              </a:rPr>
              <a:t>có vật thể </a:t>
            </a:r>
            <a:r>
              <a:rPr lang="vi-VN" altLang="en-US" sz="2800" b="1" dirty="0">
                <a:solidFill>
                  <a:srgbClr val="000099"/>
                </a:solidFill>
                <a:latin typeface="Times New Roman" panose="02020603050405020304" pitchFamily="18" charset="0"/>
              </a:rPr>
              <a:t>là ở </a:t>
            </a:r>
            <a:r>
              <a:rPr lang="en-US" altLang="en-US" sz="2800" b="1" dirty="0">
                <a:solidFill>
                  <a:srgbClr val="000099"/>
                </a:solidFill>
                <a:latin typeface="Times New Roman" panose="02020603050405020304" pitchFamily="18" charset="0"/>
              </a:rPr>
              <a:t>đó có chất.</a:t>
            </a:r>
          </a:p>
          <a:p>
            <a:pPr eaLnBrk="1" hangingPunct="1">
              <a:spcBef>
                <a:spcPct val="50000"/>
              </a:spcBef>
            </a:pPr>
            <a:r>
              <a:rPr lang="en-US" altLang="en-US" sz="2800" b="1" dirty="0">
                <a:solidFill>
                  <a:srgbClr val="000099"/>
                </a:solidFill>
                <a:latin typeface="Times New Roman" panose="02020603050405020304" pitchFamily="18" charset="0"/>
              </a:rPr>
              <a:t>   </a:t>
            </a:r>
            <a:endParaRPr lang="en-US" altLang="en-US" sz="2800"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6"/>
          <p:cNvSpPr/>
          <p:nvPr/>
        </p:nvSpPr>
        <p:spPr>
          <a:xfrm>
            <a:off x="3276600" y="3048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
        <p:nvSpPr>
          <p:cNvPr id="21507" name="Rectangle 37"/>
          <p:cNvSpPr/>
          <p:nvPr/>
        </p:nvSpPr>
        <p:spPr>
          <a:xfrm>
            <a:off x="228600" y="990600"/>
            <a:ext cx="3590925" cy="523875"/>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II. Tính chất của chất </a:t>
            </a:r>
          </a:p>
        </p:txBody>
      </p:sp>
      <p:sp>
        <p:nvSpPr>
          <p:cNvPr id="5159" name="Rectangle 39"/>
          <p:cNvSpPr>
            <a:spLocks noChangeArrowheads="1"/>
          </p:cNvSpPr>
          <p:nvPr/>
        </p:nvSpPr>
        <p:spPr bwMode="auto">
          <a:xfrm>
            <a:off x="457200" y="2057400"/>
            <a:ext cx="8077200" cy="2057400"/>
          </a:xfrm>
          <a:prstGeom prst="rect">
            <a:avLst/>
          </a:prstGeom>
          <a:solidFill>
            <a:schemeClr val="accent4">
              <a:lumMod val="20000"/>
              <a:lumOff val="80000"/>
            </a:schemeClr>
          </a:solidFill>
          <a:ln w="28575">
            <a:solidFill>
              <a:srgbClr val="000099"/>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510" name="Line 40"/>
          <p:cNvSpPr/>
          <p:nvPr/>
        </p:nvSpPr>
        <p:spPr>
          <a:xfrm>
            <a:off x="457200" y="2590800"/>
            <a:ext cx="8077200" cy="0"/>
          </a:xfrm>
          <a:prstGeom prst="line">
            <a:avLst/>
          </a:prstGeom>
          <a:ln w="9525" cap="flat" cmpd="sng">
            <a:solidFill>
              <a:schemeClr val="tx1"/>
            </a:solidFill>
            <a:prstDash val="solid"/>
            <a:headEnd type="none" w="med" len="med"/>
            <a:tailEnd type="none" w="med" len="med"/>
          </a:ln>
        </p:spPr>
      </p:sp>
      <p:sp>
        <p:nvSpPr>
          <p:cNvPr id="21511" name="Line 41"/>
          <p:cNvSpPr/>
          <p:nvPr/>
        </p:nvSpPr>
        <p:spPr>
          <a:xfrm>
            <a:off x="457200" y="3048000"/>
            <a:ext cx="8077200" cy="0"/>
          </a:xfrm>
          <a:prstGeom prst="line">
            <a:avLst/>
          </a:prstGeom>
          <a:ln w="9525" cap="flat" cmpd="sng">
            <a:solidFill>
              <a:schemeClr val="tx1"/>
            </a:solidFill>
            <a:prstDash val="solid"/>
            <a:headEnd type="none" w="med" len="med"/>
            <a:tailEnd type="none" w="med" len="med"/>
          </a:ln>
        </p:spPr>
      </p:sp>
      <p:sp>
        <p:nvSpPr>
          <p:cNvPr id="21512" name="Line 42"/>
          <p:cNvSpPr/>
          <p:nvPr/>
        </p:nvSpPr>
        <p:spPr>
          <a:xfrm>
            <a:off x="457200" y="3581400"/>
            <a:ext cx="8077200" cy="0"/>
          </a:xfrm>
          <a:prstGeom prst="line">
            <a:avLst/>
          </a:prstGeom>
          <a:ln w="9525" cap="flat" cmpd="sng">
            <a:solidFill>
              <a:schemeClr val="tx1"/>
            </a:solidFill>
            <a:prstDash val="solid"/>
            <a:headEnd type="none" w="med" len="med"/>
            <a:tailEnd type="none" w="med" len="med"/>
          </a:ln>
        </p:spPr>
      </p:sp>
      <p:sp>
        <p:nvSpPr>
          <p:cNvPr id="21513" name="Line 45"/>
          <p:cNvSpPr/>
          <p:nvPr/>
        </p:nvSpPr>
        <p:spPr>
          <a:xfrm>
            <a:off x="1828800" y="2057400"/>
            <a:ext cx="0" cy="2057400"/>
          </a:xfrm>
          <a:prstGeom prst="line">
            <a:avLst/>
          </a:prstGeom>
          <a:ln w="9525" cap="flat" cmpd="sng">
            <a:solidFill>
              <a:schemeClr val="tx1"/>
            </a:solidFill>
            <a:prstDash val="solid"/>
            <a:headEnd type="none" w="med" len="med"/>
            <a:tailEnd type="none" w="med" len="med"/>
          </a:ln>
        </p:spPr>
      </p:sp>
      <p:sp>
        <p:nvSpPr>
          <p:cNvPr id="21514" name="Line 47"/>
          <p:cNvSpPr/>
          <p:nvPr/>
        </p:nvSpPr>
        <p:spPr>
          <a:xfrm>
            <a:off x="2743200" y="2057400"/>
            <a:ext cx="0" cy="2057400"/>
          </a:xfrm>
          <a:prstGeom prst="line">
            <a:avLst/>
          </a:prstGeom>
          <a:ln w="9525" cap="flat" cmpd="sng">
            <a:solidFill>
              <a:schemeClr val="tx1"/>
            </a:solidFill>
            <a:prstDash val="solid"/>
            <a:headEnd type="none" w="med" len="med"/>
            <a:tailEnd type="none" w="med" len="med"/>
          </a:ln>
        </p:spPr>
      </p:sp>
      <p:sp>
        <p:nvSpPr>
          <p:cNvPr id="21515" name="Line 48"/>
          <p:cNvSpPr/>
          <p:nvPr/>
        </p:nvSpPr>
        <p:spPr>
          <a:xfrm>
            <a:off x="3657600" y="2057400"/>
            <a:ext cx="0" cy="2057400"/>
          </a:xfrm>
          <a:prstGeom prst="line">
            <a:avLst/>
          </a:prstGeom>
          <a:ln w="9525" cap="flat" cmpd="sng">
            <a:solidFill>
              <a:schemeClr val="tx1"/>
            </a:solidFill>
            <a:prstDash val="solid"/>
            <a:headEnd type="none" w="med" len="med"/>
            <a:tailEnd type="none" w="med" len="med"/>
          </a:ln>
        </p:spPr>
      </p:sp>
      <p:sp>
        <p:nvSpPr>
          <p:cNvPr id="21516" name="Line 49"/>
          <p:cNvSpPr/>
          <p:nvPr/>
        </p:nvSpPr>
        <p:spPr>
          <a:xfrm>
            <a:off x="4572000" y="2057400"/>
            <a:ext cx="0" cy="2057400"/>
          </a:xfrm>
          <a:prstGeom prst="line">
            <a:avLst/>
          </a:prstGeom>
          <a:ln w="9525" cap="flat" cmpd="sng">
            <a:solidFill>
              <a:schemeClr val="tx1"/>
            </a:solidFill>
            <a:prstDash val="solid"/>
            <a:headEnd type="none" w="med" len="med"/>
            <a:tailEnd type="none" w="med" len="med"/>
          </a:ln>
        </p:spPr>
      </p:sp>
      <p:sp>
        <p:nvSpPr>
          <p:cNvPr id="21517" name="Line 50"/>
          <p:cNvSpPr/>
          <p:nvPr/>
        </p:nvSpPr>
        <p:spPr>
          <a:xfrm>
            <a:off x="5486400" y="2057400"/>
            <a:ext cx="0" cy="2057400"/>
          </a:xfrm>
          <a:prstGeom prst="line">
            <a:avLst/>
          </a:prstGeom>
          <a:ln w="9525" cap="flat" cmpd="sng">
            <a:solidFill>
              <a:schemeClr val="tx1"/>
            </a:solidFill>
            <a:prstDash val="solid"/>
            <a:headEnd type="none" w="med" len="med"/>
            <a:tailEnd type="none" w="med" len="med"/>
          </a:ln>
        </p:spPr>
      </p:sp>
      <p:sp>
        <p:nvSpPr>
          <p:cNvPr id="21518" name="Line 51"/>
          <p:cNvSpPr/>
          <p:nvPr/>
        </p:nvSpPr>
        <p:spPr>
          <a:xfrm>
            <a:off x="6400800" y="2057400"/>
            <a:ext cx="0" cy="2057400"/>
          </a:xfrm>
          <a:prstGeom prst="line">
            <a:avLst/>
          </a:prstGeom>
          <a:ln w="9525" cap="flat" cmpd="sng">
            <a:solidFill>
              <a:schemeClr val="tx1"/>
            </a:solidFill>
            <a:prstDash val="solid"/>
            <a:headEnd type="none" w="med" len="med"/>
            <a:tailEnd type="none" w="med" len="med"/>
          </a:ln>
        </p:spPr>
      </p:sp>
      <p:sp>
        <p:nvSpPr>
          <p:cNvPr id="21519" name="Line 52"/>
          <p:cNvSpPr/>
          <p:nvPr/>
        </p:nvSpPr>
        <p:spPr>
          <a:xfrm>
            <a:off x="7391400" y="2057400"/>
            <a:ext cx="0" cy="2057400"/>
          </a:xfrm>
          <a:prstGeom prst="line">
            <a:avLst/>
          </a:prstGeom>
          <a:ln w="9525" cap="flat" cmpd="sng">
            <a:solidFill>
              <a:schemeClr val="tx1"/>
            </a:solidFill>
            <a:prstDash val="solid"/>
            <a:headEnd type="none" w="med" len="med"/>
            <a:tailEnd type="none" w="med" len="med"/>
          </a:ln>
        </p:spPr>
      </p:sp>
      <p:sp>
        <p:nvSpPr>
          <p:cNvPr id="21520" name="Rectangle 55"/>
          <p:cNvSpPr/>
          <p:nvPr/>
        </p:nvSpPr>
        <p:spPr>
          <a:xfrm>
            <a:off x="2057400" y="2133600"/>
            <a:ext cx="692150"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Màu</a:t>
            </a:r>
          </a:p>
        </p:txBody>
      </p:sp>
      <p:sp>
        <p:nvSpPr>
          <p:cNvPr id="21521" name="Rectangle 56"/>
          <p:cNvSpPr/>
          <p:nvPr/>
        </p:nvSpPr>
        <p:spPr>
          <a:xfrm>
            <a:off x="2870200" y="2133600"/>
            <a:ext cx="635000"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Mùi</a:t>
            </a:r>
          </a:p>
        </p:txBody>
      </p:sp>
      <p:sp>
        <p:nvSpPr>
          <p:cNvPr id="21522" name="Rectangle 57"/>
          <p:cNvSpPr/>
          <p:nvPr/>
        </p:nvSpPr>
        <p:spPr>
          <a:xfrm>
            <a:off x="3981450" y="2133600"/>
            <a:ext cx="438150"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Vị</a:t>
            </a:r>
          </a:p>
        </p:txBody>
      </p:sp>
      <p:sp>
        <p:nvSpPr>
          <p:cNvPr id="21523" name="Rectangle 58"/>
          <p:cNvSpPr/>
          <p:nvPr/>
        </p:nvSpPr>
        <p:spPr>
          <a:xfrm>
            <a:off x="4802188" y="2133600"/>
            <a:ext cx="608012"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Thể</a:t>
            </a:r>
          </a:p>
        </p:txBody>
      </p:sp>
      <p:sp>
        <p:nvSpPr>
          <p:cNvPr id="21524" name="Rectangle 59"/>
          <p:cNvSpPr/>
          <p:nvPr/>
        </p:nvSpPr>
        <p:spPr>
          <a:xfrm>
            <a:off x="5561013" y="2133600"/>
            <a:ext cx="763587"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Dạng</a:t>
            </a:r>
          </a:p>
        </p:txBody>
      </p:sp>
      <p:sp>
        <p:nvSpPr>
          <p:cNvPr id="21525" name="Rectangle 60"/>
          <p:cNvSpPr/>
          <p:nvPr/>
        </p:nvSpPr>
        <p:spPr>
          <a:xfrm>
            <a:off x="6553200" y="2133600"/>
            <a:ext cx="685800"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Tan </a:t>
            </a:r>
          </a:p>
        </p:txBody>
      </p:sp>
      <p:sp>
        <p:nvSpPr>
          <p:cNvPr id="21526" name="Rectangle 61"/>
          <p:cNvSpPr/>
          <p:nvPr/>
        </p:nvSpPr>
        <p:spPr>
          <a:xfrm>
            <a:off x="7554913" y="2133600"/>
            <a:ext cx="827087"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Cháy </a:t>
            </a:r>
          </a:p>
        </p:txBody>
      </p:sp>
      <p:sp>
        <p:nvSpPr>
          <p:cNvPr id="21527" name="Rectangle 62"/>
          <p:cNvSpPr/>
          <p:nvPr/>
        </p:nvSpPr>
        <p:spPr>
          <a:xfrm>
            <a:off x="762000" y="2574925"/>
            <a:ext cx="825500"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Muối </a:t>
            </a:r>
          </a:p>
        </p:txBody>
      </p:sp>
      <p:sp>
        <p:nvSpPr>
          <p:cNvPr id="21528" name="Rectangle 63"/>
          <p:cNvSpPr/>
          <p:nvPr/>
        </p:nvSpPr>
        <p:spPr>
          <a:xfrm>
            <a:off x="762000" y="3108325"/>
            <a:ext cx="930275"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Đường</a:t>
            </a:r>
          </a:p>
        </p:txBody>
      </p:sp>
      <p:sp>
        <p:nvSpPr>
          <p:cNvPr id="21529" name="Rectangle 64"/>
          <p:cNvSpPr/>
          <p:nvPr/>
        </p:nvSpPr>
        <p:spPr>
          <a:xfrm>
            <a:off x="533400" y="3641725"/>
            <a:ext cx="1122363" cy="396875"/>
          </a:xfrm>
          <a:prstGeom prst="rect">
            <a:avLst/>
          </a:prstGeom>
          <a:noFill/>
          <a:ln w="9525">
            <a:noFill/>
          </a:ln>
        </p:spPr>
        <p:txBody>
          <a:bodyPr wrap="none">
            <a:spAutoFit/>
          </a:bodyPr>
          <a:lstStyle/>
          <a:p>
            <a:pPr eaLnBrk="1" hangingPunct="1"/>
            <a:r>
              <a:rPr lang="en-US" altLang="en-US" sz="2000" b="1" dirty="0">
                <a:solidFill>
                  <a:srgbClr val="FF0000"/>
                </a:solidFill>
                <a:latin typeface="Times New Roman" panose="02020603050405020304" pitchFamily="18" charset="0"/>
              </a:rPr>
              <a:t>Tinh bột</a:t>
            </a:r>
          </a:p>
        </p:txBody>
      </p:sp>
      <p:sp>
        <p:nvSpPr>
          <p:cNvPr id="5185" name="Rectangle 65"/>
          <p:cNvSpPr/>
          <p:nvPr/>
        </p:nvSpPr>
        <p:spPr>
          <a:xfrm>
            <a:off x="1917700" y="2590800"/>
            <a:ext cx="862013"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Trắng</a:t>
            </a:r>
          </a:p>
        </p:txBody>
      </p:sp>
      <p:sp>
        <p:nvSpPr>
          <p:cNvPr id="21531" name="Rectangle 66"/>
          <p:cNvSpPr/>
          <p:nvPr/>
        </p:nvSpPr>
        <p:spPr>
          <a:xfrm>
            <a:off x="2752725" y="2590800"/>
            <a:ext cx="981075"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Không </a:t>
            </a:r>
          </a:p>
        </p:txBody>
      </p:sp>
      <p:sp>
        <p:nvSpPr>
          <p:cNvPr id="5187" name="Rectangle 67"/>
          <p:cNvSpPr/>
          <p:nvPr/>
        </p:nvSpPr>
        <p:spPr>
          <a:xfrm>
            <a:off x="3879850" y="2590800"/>
            <a:ext cx="692150"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Mặn</a:t>
            </a:r>
          </a:p>
        </p:txBody>
      </p:sp>
      <p:sp>
        <p:nvSpPr>
          <p:cNvPr id="5188" name="Rectangle 68"/>
          <p:cNvSpPr/>
          <p:nvPr/>
        </p:nvSpPr>
        <p:spPr>
          <a:xfrm>
            <a:off x="1917700" y="3108325"/>
            <a:ext cx="925513"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Trắng </a:t>
            </a:r>
          </a:p>
        </p:txBody>
      </p:sp>
      <p:sp>
        <p:nvSpPr>
          <p:cNvPr id="5189" name="Rectangle 69"/>
          <p:cNvSpPr/>
          <p:nvPr/>
        </p:nvSpPr>
        <p:spPr>
          <a:xfrm>
            <a:off x="2752725" y="3124200"/>
            <a:ext cx="981075"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Không </a:t>
            </a:r>
          </a:p>
        </p:txBody>
      </p:sp>
      <p:sp>
        <p:nvSpPr>
          <p:cNvPr id="21535" name="Rectangle 70"/>
          <p:cNvSpPr/>
          <p:nvPr/>
        </p:nvSpPr>
        <p:spPr>
          <a:xfrm>
            <a:off x="3865563" y="3108325"/>
            <a:ext cx="706437"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Ngọt</a:t>
            </a:r>
          </a:p>
        </p:txBody>
      </p:sp>
      <p:sp>
        <p:nvSpPr>
          <p:cNvPr id="5191" name="Rectangle 71"/>
          <p:cNvSpPr/>
          <p:nvPr/>
        </p:nvSpPr>
        <p:spPr>
          <a:xfrm>
            <a:off x="1905000" y="3641725"/>
            <a:ext cx="925513"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Trắng </a:t>
            </a:r>
          </a:p>
        </p:txBody>
      </p:sp>
      <p:sp>
        <p:nvSpPr>
          <p:cNvPr id="21537" name="Rectangle 72"/>
          <p:cNvSpPr/>
          <p:nvPr/>
        </p:nvSpPr>
        <p:spPr>
          <a:xfrm>
            <a:off x="2752725" y="3657600"/>
            <a:ext cx="981075"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Không </a:t>
            </a:r>
          </a:p>
        </p:txBody>
      </p:sp>
      <p:sp>
        <p:nvSpPr>
          <p:cNvPr id="21538" name="Rectangle 73"/>
          <p:cNvSpPr/>
          <p:nvPr/>
        </p:nvSpPr>
        <p:spPr>
          <a:xfrm>
            <a:off x="3865563" y="3641725"/>
            <a:ext cx="706437"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Ngọt</a:t>
            </a:r>
          </a:p>
        </p:txBody>
      </p:sp>
      <p:sp>
        <p:nvSpPr>
          <p:cNvPr id="21539" name="Rectangle 74"/>
          <p:cNvSpPr/>
          <p:nvPr/>
        </p:nvSpPr>
        <p:spPr>
          <a:xfrm>
            <a:off x="4697413" y="2590800"/>
            <a:ext cx="636587"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Rắn</a:t>
            </a:r>
          </a:p>
        </p:txBody>
      </p:sp>
      <p:sp>
        <p:nvSpPr>
          <p:cNvPr id="5195" name="Rectangle 75"/>
          <p:cNvSpPr/>
          <p:nvPr/>
        </p:nvSpPr>
        <p:spPr>
          <a:xfrm>
            <a:off x="5656263" y="2667000"/>
            <a:ext cx="592137"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Hạt</a:t>
            </a:r>
          </a:p>
        </p:txBody>
      </p:sp>
      <p:sp>
        <p:nvSpPr>
          <p:cNvPr id="21541" name="Rectangle 76"/>
          <p:cNvSpPr/>
          <p:nvPr/>
        </p:nvSpPr>
        <p:spPr>
          <a:xfrm>
            <a:off x="6553200" y="2667000"/>
            <a:ext cx="685800"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Tan </a:t>
            </a:r>
          </a:p>
        </p:txBody>
      </p:sp>
      <p:sp>
        <p:nvSpPr>
          <p:cNvPr id="21542" name="Rectangle 83"/>
          <p:cNvSpPr/>
          <p:nvPr/>
        </p:nvSpPr>
        <p:spPr>
          <a:xfrm>
            <a:off x="7556500" y="3641725"/>
            <a:ext cx="558800"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Có </a:t>
            </a:r>
          </a:p>
        </p:txBody>
      </p:sp>
      <p:sp>
        <p:nvSpPr>
          <p:cNvPr id="5204" name="Rectangle 84"/>
          <p:cNvSpPr/>
          <p:nvPr/>
        </p:nvSpPr>
        <p:spPr>
          <a:xfrm>
            <a:off x="7556500" y="3124200"/>
            <a:ext cx="558800"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Có </a:t>
            </a:r>
          </a:p>
        </p:txBody>
      </p:sp>
      <p:sp>
        <p:nvSpPr>
          <p:cNvPr id="21544" name="Rectangle 85"/>
          <p:cNvSpPr/>
          <p:nvPr/>
        </p:nvSpPr>
        <p:spPr>
          <a:xfrm>
            <a:off x="7556500" y="2590800"/>
            <a:ext cx="981075"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Không </a:t>
            </a:r>
          </a:p>
        </p:txBody>
      </p:sp>
      <p:sp>
        <p:nvSpPr>
          <p:cNvPr id="5206" name="Rectangle 86"/>
          <p:cNvSpPr/>
          <p:nvPr/>
        </p:nvSpPr>
        <p:spPr>
          <a:xfrm>
            <a:off x="4773613" y="3641725"/>
            <a:ext cx="636587"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Rắn</a:t>
            </a:r>
          </a:p>
        </p:txBody>
      </p:sp>
      <p:sp>
        <p:nvSpPr>
          <p:cNvPr id="21546" name="Rectangle 87"/>
          <p:cNvSpPr/>
          <p:nvPr/>
        </p:nvSpPr>
        <p:spPr>
          <a:xfrm>
            <a:off x="4773613" y="3108325"/>
            <a:ext cx="636587"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Rắn</a:t>
            </a:r>
          </a:p>
        </p:txBody>
      </p:sp>
      <p:sp>
        <p:nvSpPr>
          <p:cNvPr id="21547" name="Rectangle 88"/>
          <p:cNvSpPr/>
          <p:nvPr/>
        </p:nvSpPr>
        <p:spPr>
          <a:xfrm>
            <a:off x="5638800" y="3108325"/>
            <a:ext cx="592138"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Hạt</a:t>
            </a:r>
          </a:p>
        </p:txBody>
      </p:sp>
      <p:sp>
        <p:nvSpPr>
          <p:cNvPr id="21548" name="Rectangle 89"/>
          <p:cNvSpPr/>
          <p:nvPr/>
        </p:nvSpPr>
        <p:spPr>
          <a:xfrm>
            <a:off x="5732463" y="3641725"/>
            <a:ext cx="592137"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Hạt</a:t>
            </a:r>
          </a:p>
        </p:txBody>
      </p:sp>
      <p:sp>
        <p:nvSpPr>
          <p:cNvPr id="5210" name="Rectangle 90"/>
          <p:cNvSpPr/>
          <p:nvPr/>
        </p:nvSpPr>
        <p:spPr>
          <a:xfrm>
            <a:off x="6629400" y="3108325"/>
            <a:ext cx="685800"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Tan </a:t>
            </a:r>
          </a:p>
        </p:txBody>
      </p:sp>
      <p:sp>
        <p:nvSpPr>
          <p:cNvPr id="5211" name="Rectangle 91"/>
          <p:cNvSpPr/>
          <p:nvPr/>
        </p:nvSpPr>
        <p:spPr>
          <a:xfrm>
            <a:off x="6400800" y="3641725"/>
            <a:ext cx="981075" cy="396875"/>
          </a:xfrm>
          <a:prstGeom prst="rect">
            <a:avLst/>
          </a:prstGeom>
          <a:noFill/>
          <a:ln w="9525">
            <a:noFill/>
          </a:ln>
        </p:spPr>
        <p:txBody>
          <a:bodyPr wrap="none">
            <a:spAutoFit/>
          </a:bodyPr>
          <a:lstStyle/>
          <a:p>
            <a:pPr eaLnBrk="1" hangingPunct="1"/>
            <a:r>
              <a:rPr lang="en-US" altLang="en-US" sz="2000" b="1" dirty="0">
                <a:solidFill>
                  <a:srgbClr val="000099"/>
                </a:solidFill>
                <a:latin typeface="Times New Roman" panose="02020603050405020304" pitchFamily="18" charset="0"/>
              </a:rPr>
              <a:t>Không </a:t>
            </a:r>
          </a:p>
        </p:txBody>
      </p:sp>
      <p:sp>
        <p:nvSpPr>
          <p:cNvPr id="21551" name="Rectangle 92"/>
          <p:cNvSpPr/>
          <p:nvPr/>
        </p:nvSpPr>
        <p:spPr>
          <a:xfrm>
            <a:off x="457200" y="5181600"/>
            <a:ext cx="8458200" cy="954088"/>
          </a:xfrm>
          <a:prstGeom prst="rect">
            <a:avLst/>
          </a:prstGeom>
          <a:noFill/>
          <a:ln w="9525">
            <a:noFill/>
          </a:ln>
        </p:spPr>
        <p:txBody>
          <a:bodyPr>
            <a:spAutoFit/>
          </a:bodyPr>
          <a:lstStyle/>
          <a:p>
            <a:pPr eaLnBrk="1" hangingPunct="1"/>
            <a:r>
              <a:rPr lang="en-US" altLang="en-US" sz="2800" b="1" dirty="0">
                <a:solidFill>
                  <a:srgbClr val="000099"/>
                </a:solidFill>
                <a:latin typeface="Times New Roman" panose="02020603050405020304" pitchFamily="18" charset="0"/>
              </a:rPr>
              <a:t>Những đặc điểm trên của các chất ta gọi là gì? Những đặc điểm đó có thay đổi không? </a:t>
            </a:r>
          </a:p>
        </p:txBody>
      </p:sp>
      <p:pic>
        <p:nvPicPr>
          <p:cNvPr id="5213" name="Picture 93" descr="Picture11"/>
          <p:cNvPicPr>
            <a:picLocks noChangeAspect="1"/>
          </p:cNvPicPr>
          <p:nvPr/>
        </p:nvPicPr>
        <p:blipFill>
          <a:blip r:embed="rId2"/>
          <a:stretch>
            <a:fillRect/>
          </a:stretch>
        </p:blipFill>
        <p:spPr>
          <a:xfrm>
            <a:off x="4267200" y="4343400"/>
            <a:ext cx="693738" cy="847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13"/>
                                        </p:tgtEl>
                                        <p:attrNameLst>
                                          <p:attrName>style.visibility</p:attrName>
                                        </p:attrNameLst>
                                      </p:cBhvr>
                                      <p:to>
                                        <p:strVal val="visible"/>
                                      </p:to>
                                    </p:set>
                                    <p:animEffect transition="in" filter="blinds(horizontal)">
                                      <p:cBhvr>
                                        <p:cTn id="7" dur="500"/>
                                        <p:tgtEl>
                                          <p:spTgt spid="5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p:nvPr/>
        </p:nvSpPr>
        <p:spPr>
          <a:xfrm>
            <a:off x="3276600" y="228600"/>
            <a:ext cx="3181350" cy="717550"/>
          </a:xfrm>
          <a:prstGeom prst="rect">
            <a:avLst/>
          </a:prstGeom>
          <a:noFill/>
          <a:ln w="76200" cap="flat" cmpd="tri">
            <a:solidFill>
              <a:srgbClr val="0000FF"/>
            </a:solidFill>
            <a:prstDash val="solid"/>
            <a:miter/>
            <a:headEnd type="none" w="med" len="med"/>
            <a:tailEnd type="none" w="med" len="med"/>
          </a:ln>
        </p:spPr>
        <p:txBody>
          <a:bodyPr wrap="none">
            <a:spAutoFit/>
          </a:bodyPr>
          <a:lstStyle/>
          <a:p>
            <a:pPr eaLnBrk="1" hangingPunct="1">
              <a:spcBef>
                <a:spcPct val="50000"/>
              </a:spcBef>
            </a:pPr>
            <a:r>
              <a:rPr lang="en-US" altLang="en-US" sz="3600" b="1" dirty="0">
                <a:solidFill>
                  <a:srgbClr val="FF0000"/>
                </a:solidFill>
                <a:latin typeface="Times New Roman" panose="02020603050405020304" pitchFamily="18" charset="0"/>
              </a:rPr>
              <a:t>BÀI 2 : CHẤT</a:t>
            </a:r>
            <a:r>
              <a:rPr lang="en-US" altLang="en-US" b="1" dirty="0">
                <a:solidFill>
                  <a:srgbClr val="0000FF"/>
                </a:solidFill>
                <a:latin typeface="Arial" panose="020B0604020202020204" pitchFamily="34" charset="0"/>
              </a:rPr>
              <a:t> </a:t>
            </a:r>
          </a:p>
        </p:txBody>
      </p:sp>
      <p:sp>
        <p:nvSpPr>
          <p:cNvPr id="22531" name="Rectangle 7"/>
          <p:cNvSpPr/>
          <p:nvPr/>
        </p:nvSpPr>
        <p:spPr>
          <a:xfrm>
            <a:off x="228600" y="990600"/>
            <a:ext cx="3683000" cy="519113"/>
          </a:xfrm>
          <a:prstGeom prst="rect">
            <a:avLst/>
          </a:prstGeom>
          <a:noFill/>
          <a:ln w="9525">
            <a:noFill/>
          </a:ln>
        </p:spPr>
        <p:txBody>
          <a:bodyPr wrap="none">
            <a:spAutoFit/>
          </a:bodyPr>
          <a:lstStyle/>
          <a:p>
            <a:pPr eaLnBrk="1" hangingPunct="1">
              <a:spcBef>
                <a:spcPct val="50000"/>
              </a:spcBef>
            </a:pPr>
            <a:r>
              <a:rPr lang="en-US" altLang="en-US" sz="2800" b="1" u="sng" dirty="0">
                <a:solidFill>
                  <a:srgbClr val="FF0000"/>
                </a:solidFill>
                <a:latin typeface="Times New Roman" panose="02020603050405020304" pitchFamily="18" charset="0"/>
              </a:rPr>
              <a:t>II. Tính chất của chất </a:t>
            </a:r>
          </a:p>
        </p:txBody>
      </p:sp>
      <p:sp>
        <p:nvSpPr>
          <p:cNvPr id="22532" name="Rectangle 8"/>
          <p:cNvSpPr/>
          <p:nvPr/>
        </p:nvSpPr>
        <p:spPr>
          <a:xfrm>
            <a:off x="381000" y="1447800"/>
            <a:ext cx="4533900" cy="954088"/>
          </a:xfrm>
          <a:prstGeom prst="rect">
            <a:avLst/>
          </a:prstGeom>
          <a:noFill/>
          <a:ln w="9525">
            <a:noFill/>
          </a:ln>
        </p:spPr>
        <p:txBody>
          <a:bodyPr>
            <a:spAutoFit/>
          </a:bodyPr>
          <a:lstStyle/>
          <a:p>
            <a:pPr eaLnBrk="1" hangingPunct="1"/>
            <a:r>
              <a:rPr lang="en-US" altLang="en-US" sz="2800" dirty="0">
                <a:solidFill>
                  <a:srgbClr val="FF0000"/>
                </a:solidFill>
                <a:latin typeface="Times New Roman" panose="02020603050405020304" pitchFamily="18" charset="0"/>
              </a:rPr>
              <a:t>1.</a:t>
            </a:r>
            <a:r>
              <a:rPr lang="vi-VN" altLang="en-US" sz="2800" dirty="0">
                <a:solidFill>
                  <a:srgbClr val="FF0000"/>
                </a:solidFill>
                <a:latin typeface="Times New Roman" panose="02020603050405020304" pitchFamily="18" charset="0"/>
              </a:rPr>
              <a:t> </a:t>
            </a:r>
            <a:r>
              <a:rPr lang="en-US" altLang="en-US" sz="2800" dirty="0">
                <a:solidFill>
                  <a:srgbClr val="FF0000"/>
                </a:solidFill>
                <a:latin typeface="Times New Roman" panose="02020603050405020304" pitchFamily="18" charset="0"/>
              </a:rPr>
              <a:t>Mỗi chất có những tính chất nhất định:</a:t>
            </a:r>
          </a:p>
        </p:txBody>
      </p:sp>
      <p:sp>
        <p:nvSpPr>
          <p:cNvPr id="22533" name="Rectangle 9"/>
          <p:cNvSpPr/>
          <p:nvPr/>
        </p:nvSpPr>
        <p:spPr>
          <a:xfrm>
            <a:off x="530225" y="3032125"/>
            <a:ext cx="2895600" cy="1857375"/>
          </a:xfrm>
          <a:prstGeom prst="rect">
            <a:avLst/>
          </a:prstGeom>
          <a:noFill/>
          <a:ln w="57150" cap="flat" cmpd="sng">
            <a:solidFill>
              <a:srgbClr val="000099"/>
            </a:solidFill>
            <a:prstDash val="solid"/>
            <a:miter/>
            <a:headEnd type="none" w="med" len="med"/>
            <a:tailEnd type="none" w="med" len="med"/>
          </a:ln>
        </p:spPr>
        <p:txBody>
          <a:bodyPr>
            <a:spAutoFit/>
          </a:bodyPr>
          <a:lstStyle/>
          <a:p>
            <a:pPr algn="just" eaLnBrk="1" hangingPunct="1"/>
            <a:r>
              <a:rPr lang="en-US" altLang="en-US" sz="2800" b="1" dirty="0">
                <a:solidFill>
                  <a:srgbClr val="000099"/>
                </a:solidFill>
                <a:latin typeface="Times New Roman" panose="02020603050405020304" pitchFamily="18" charset="0"/>
              </a:rPr>
              <a:t>Muốn biết được tính chất của chất ta phải làm sao?</a:t>
            </a:r>
          </a:p>
        </p:txBody>
      </p:sp>
      <p:sp>
        <p:nvSpPr>
          <p:cNvPr id="8199" name="Oval 10"/>
          <p:cNvSpPr>
            <a:spLocks noChangeArrowheads="1"/>
          </p:cNvSpPr>
          <p:nvPr/>
        </p:nvSpPr>
        <p:spPr bwMode="auto">
          <a:xfrm>
            <a:off x="5021263" y="1516063"/>
            <a:ext cx="1600200" cy="1539875"/>
          </a:xfrm>
          <a:prstGeom prst="ellipse">
            <a:avLst/>
          </a:prstGeom>
          <a:solidFill>
            <a:schemeClr val="accent2">
              <a:lumMod val="40000"/>
              <a:lumOff val="60000"/>
            </a:schemeClr>
          </a:solidFill>
          <a:ln w="38100">
            <a:solidFill>
              <a:srgbClr val="000099"/>
            </a:solidFill>
            <a:rou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Quan</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sát</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200" name="Oval 11"/>
          <p:cNvSpPr>
            <a:spLocks noChangeArrowheads="1"/>
          </p:cNvSpPr>
          <p:nvPr/>
        </p:nvSpPr>
        <p:spPr bwMode="auto">
          <a:xfrm>
            <a:off x="5562600" y="3257550"/>
            <a:ext cx="1905000" cy="1676400"/>
          </a:xfrm>
          <a:prstGeom prst="ellipse">
            <a:avLst/>
          </a:prstGeom>
          <a:solidFill>
            <a:schemeClr val="accent6">
              <a:lumMod val="50000"/>
            </a:schemeClr>
          </a:solidFill>
          <a:ln w="38100">
            <a:solidFill>
              <a:srgbClr val="000099"/>
            </a:solidFill>
            <a:round/>
          </a:ln>
          <a:effectLst/>
        </p:spPr>
        <p:txBody>
          <a:bodyPr wrap="none" anchor="ctr"/>
          <a:lstStyle/>
          <a:p>
            <a:pPr algn="ctr" eaLnBrk="1" hangingPunct="1"/>
            <a:r>
              <a:rPr lang="vi-VN" altLang="en-US" sz="2800" b="1" dirty="0">
                <a:solidFill>
                  <a:schemeClr val="bg1"/>
                </a:solidFill>
                <a:latin typeface="Times New Roman" panose="02020603050405020304" pitchFamily="18" charset="0"/>
              </a:rPr>
              <a:t>Dùng dụng </a:t>
            </a:r>
          </a:p>
          <a:p>
            <a:pPr algn="ctr" eaLnBrk="1" hangingPunct="1"/>
            <a:r>
              <a:rPr lang="vi-VN" altLang="en-US" sz="2800" b="1" dirty="0">
                <a:solidFill>
                  <a:schemeClr val="bg1"/>
                </a:solidFill>
                <a:latin typeface="Times New Roman" panose="02020603050405020304" pitchFamily="18" charset="0"/>
              </a:rPr>
              <a:t>cụ đo</a:t>
            </a:r>
            <a:endParaRPr lang="en-US" altLang="en-US" sz="2800" b="1" dirty="0">
              <a:solidFill>
                <a:schemeClr val="bg1"/>
              </a:solidFill>
              <a:latin typeface="Times New Roman" panose="02020603050405020304" pitchFamily="18" charset="0"/>
            </a:endParaRPr>
          </a:p>
        </p:txBody>
      </p:sp>
      <p:sp>
        <p:nvSpPr>
          <p:cNvPr id="8201" name="Oval 12"/>
          <p:cNvSpPr>
            <a:spLocks noChangeArrowheads="1"/>
          </p:cNvSpPr>
          <p:nvPr/>
        </p:nvSpPr>
        <p:spPr bwMode="auto">
          <a:xfrm>
            <a:off x="5446713" y="5081588"/>
            <a:ext cx="1905000" cy="1676400"/>
          </a:xfrm>
          <a:prstGeom prst="ellipse">
            <a:avLst/>
          </a:prstGeom>
          <a:solidFill>
            <a:srgbClr val="002060"/>
          </a:solidFill>
          <a:ln w="38100">
            <a:solidFill>
              <a:schemeClr val="accent2">
                <a:lumMod val="60000"/>
                <a:lumOff val="40000"/>
              </a:schemeClr>
            </a:solidFill>
            <a:rou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Làm</a:t>
            </a:r>
            <a:r>
              <a:rPr kumimoji="0" lang="en-US"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thí</a:t>
            </a:r>
            <a:r>
              <a:rPr kumimoji="0" lang="en-US"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nghiệm</a:t>
            </a:r>
            <a:endParaRPr kumimoji="0" lang="en-US" alt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cxnSp>
        <p:nvCxnSpPr>
          <p:cNvPr id="3" name="Straight Arrow Connector 2"/>
          <p:cNvCxnSpPr/>
          <p:nvPr/>
        </p:nvCxnSpPr>
        <p:spPr>
          <a:xfrm flipV="1">
            <a:off x="3440113" y="2527300"/>
            <a:ext cx="1606550" cy="1433513"/>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22533" idx="3"/>
          </p:cNvCxnSpPr>
          <p:nvPr/>
        </p:nvCxnSpPr>
        <p:spPr>
          <a:xfrm flipV="1">
            <a:off x="3425825" y="3924300"/>
            <a:ext cx="2122488" cy="36513"/>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2533" idx="3"/>
          </p:cNvCxnSpPr>
          <p:nvPr/>
        </p:nvCxnSpPr>
        <p:spPr>
          <a:xfrm>
            <a:off x="3425825" y="3960813"/>
            <a:ext cx="2044700" cy="2071688"/>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9"/>
                                        </p:tgtEl>
                                        <p:attrNameLst>
                                          <p:attrName>style.visibility</p:attrName>
                                        </p:attrNameLst>
                                      </p:cBhvr>
                                      <p:to>
                                        <p:strVal val="visible"/>
                                      </p:to>
                                    </p:set>
                                    <p:animEffect transition="in" filter="fade">
                                      <p:cBhvr>
                                        <p:cTn id="10" dur="500"/>
                                        <p:tgtEl>
                                          <p:spTgt spid="819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barn(inVertical)">
                                      <p:cBhvr>
                                        <p:cTn id="18" dur="500"/>
                                        <p:tgtEl>
                                          <p:spTgt spid="820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201"/>
                                        </p:tgtEl>
                                        <p:attrNameLst>
                                          <p:attrName>style.visibility</p:attrName>
                                        </p:attrNameLst>
                                      </p:cBhvr>
                                      <p:to>
                                        <p:strVal val="visible"/>
                                      </p:to>
                                    </p:set>
                                    <p:animEffect transition="in" filter="randombar(horizontal)">
                                      <p:cBhvr>
                                        <p:cTn id="26"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P spid="82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8"/>
          <p:cNvSpPr txBox="1"/>
          <p:nvPr/>
        </p:nvSpPr>
        <p:spPr>
          <a:xfrm>
            <a:off x="0" y="90488"/>
            <a:ext cx="8915400" cy="519112"/>
          </a:xfrm>
          <a:prstGeom prst="rect">
            <a:avLst/>
          </a:prstGeom>
          <a:noFill/>
          <a:ln w="9525">
            <a:noFill/>
          </a:ln>
        </p:spPr>
        <p:txBody>
          <a:bodyPr>
            <a:spAutoFit/>
          </a:bodyPr>
          <a:lstStyle/>
          <a:p>
            <a:pPr algn="ctr" eaLnBrk="1" hangingPunct="1">
              <a:spcBef>
                <a:spcPct val="50000"/>
              </a:spcBef>
            </a:pPr>
            <a:r>
              <a:rPr lang="en-US" altLang="en-US" sz="2800" b="1" dirty="0">
                <a:solidFill>
                  <a:srgbClr val="FF3300"/>
                </a:solidFill>
                <a:latin typeface="Times New Roman" panose="02020603050405020304" pitchFamily="18" charset="0"/>
              </a:rPr>
              <a:t>Quan sát các vật sau ta biết được những tính chất nào ?</a:t>
            </a:r>
            <a:endParaRPr lang="en-US" altLang="en-US" sz="2800" b="1" dirty="0">
              <a:solidFill>
                <a:srgbClr val="0000FF"/>
              </a:solidFill>
              <a:latin typeface="Times New Roman" panose="02020603050405020304" pitchFamily="18" charset="0"/>
            </a:endParaRPr>
          </a:p>
        </p:txBody>
      </p:sp>
      <p:pic>
        <p:nvPicPr>
          <p:cNvPr id="6154" name="Picture 10" descr="Al"/>
          <p:cNvPicPr>
            <a:picLocks noChangeAspect="1"/>
          </p:cNvPicPr>
          <p:nvPr/>
        </p:nvPicPr>
        <p:blipFill>
          <a:blip r:embed="rId2"/>
          <a:stretch>
            <a:fillRect/>
          </a:stretch>
        </p:blipFill>
        <p:spPr>
          <a:xfrm>
            <a:off x="254000" y="762000"/>
            <a:ext cx="2590800" cy="2438400"/>
          </a:xfrm>
          <a:prstGeom prst="rect">
            <a:avLst/>
          </a:prstGeom>
          <a:noFill/>
          <a:ln w="9525">
            <a:noFill/>
          </a:ln>
        </p:spPr>
      </p:pic>
      <p:pic>
        <p:nvPicPr>
          <p:cNvPr id="6155" name="Picture 11" descr="Au"/>
          <p:cNvPicPr>
            <a:picLocks noChangeAspect="1"/>
          </p:cNvPicPr>
          <p:nvPr/>
        </p:nvPicPr>
        <p:blipFill>
          <a:blip r:embed="rId3"/>
          <a:stretch>
            <a:fillRect/>
          </a:stretch>
        </p:blipFill>
        <p:spPr>
          <a:xfrm>
            <a:off x="2997200" y="762000"/>
            <a:ext cx="2819400" cy="2362200"/>
          </a:xfrm>
          <a:prstGeom prst="rect">
            <a:avLst/>
          </a:prstGeom>
          <a:noFill/>
          <a:ln w="9525">
            <a:noFill/>
          </a:ln>
        </p:spPr>
      </p:pic>
      <p:pic>
        <p:nvPicPr>
          <p:cNvPr id="6159" name="Picture 15" descr="Mg"/>
          <p:cNvPicPr>
            <a:picLocks noChangeAspect="1"/>
          </p:cNvPicPr>
          <p:nvPr/>
        </p:nvPicPr>
        <p:blipFill>
          <a:blip r:embed="rId4"/>
          <a:stretch>
            <a:fillRect/>
          </a:stretch>
        </p:blipFill>
        <p:spPr>
          <a:xfrm>
            <a:off x="254000" y="3124200"/>
            <a:ext cx="2590800" cy="2514600"/>
          </a:xfrm>
          <a:prstGeom prst="rect">
            <a:avLst/>
          </a:prstGeom>
          <a:noFill/>
          <a:ln w="9525">
            <a:noFill/>
          </a:ln>
        </p:spPr>
      </p:pic>
      <p:pic>
        <p:nvPicPr>
          <p:cNvPr id="6160" name="Picture 16" descr="N"/>
          <p:cNvPicPr>
            <a:picLocks noChangeAspect="1"/>
          </p:cNvPicPr>
          <p:nvPr/>
        </p:nvPicPr>
        <p:blipFill>
          <a:blip r:embed="rId5"/>
          <a:stretch>
            <a:fillRect/>
          </a:stretch>
        </p:blipFill>
        <p:spPr>
          <a:xfrm>
            <a:off x="2997200" y="3124200"/>
            <a:ext cx="2819400" cy="2514600"/>
          </a:xfrm>
          <a:prstGeom prst="rect">
            <a:avLst/>
          </a:prstGeom>
          <a:noFill/>
          <a:ln w="9525">
            <a:noFill/>
          </a:ln>
        </p:spPr>
      </p:pic>
      <p:pic>
        <p:nvPicPr>
          <p:cNvPr id="6161" name="Picture 17" descr="Cu"/>
          <p:cNvPicPr>
            <a:picLocks noChangeAspect="1"/>
          </p:cNvPicPr>
          <p:nvPr/>
        </p:nvPicPr>
        <p:blipFill>
          <a:blip r:embed="rId6"/>
          <a:stretch>
            <a:fillRect/>
          </a:stretch>
        </p:blipFill>
        <p:spPr>
          <a:xfrm>
            <a:off x="6045200" y="762000"/>
            <a:ext cx="2565400" cy="2343150"/>
          </a:xfrm>
          <a:prstGeom prst="rect">
            <a:avLst/>
          </a:prstGeom>
          <a:noFill/>
          <a:ln w="9525">
            <a:noFill/>
          </a:ln>
        </p:spPr>
      </p:pic>
      <p:pic>
        <p:nvPicPr>
          <p:cNvPr id="6162" name="Picture 18" descr="Cl"/>
          <p:cNvPicPr>
            <a:picLocks noChangeAspect="1"/>
          </p:cNvPicPr>
          <p:nvPr/>
        </p:nvPicPr>
        <p:blipFill>
          <a:blip r:embed="rId7"/>
          <a:stretch>
            <a:fillRect/>
          </a:stretch>
        </p:blipFill>
        <p:spPr>
          <a:xfrm>
            <a:off x="6045200" y="3124200"/>
            <a:ext cx="2514600" cy="2514600"/>
          </a:xfrm>
          <a:prstGeom prst="rect">
            <a:avLst/>
          </a:prstGeom>
          <a:noFill/>
          <a:ln w="9525">
            <a:noFill/>
          </a:ln>
        </p:spPr>
      </p:pic>
      <p:sp>
        <p:nvSpPr>
          <p:cNvPr id="23561" name="Oval 20"/>
          <p:cNvSpPr/>
          <p:nvPr/>
        </p:nvSpPr>
        <p:spPr>
          <a:xfrm>
            <a:off x="228600" y="5865813"/>
            <a:ext cx="990600" cy="762000"/>
          </a:xfrm>
          <a:prstGeom prst="ellipse">
            <a:avLst/>
          </a:prstGeom>
          <a:noFill/>
          <a:ln w="76200" cap="flat" cmpd="tri">
            <a:solidFill>
              <a:srgbClr val="000099"/>
            </a:solidFill>
            <a:prstDash val="solid"/>
            <a:headEnd type="none" w="med" len="med"/>
            <a:tailEnd type="none" w="med" len="med"/>
          </a:ln>
        </p:spPr>
        <p:txBody>
          <a:bodyPr wrap="none" anchor="ctr" anchorCtr="0"/>
          <a:lstStyle/>
          <a:p>
            <a:pPr algn="ctr" eaLnBrk="1" hangingPunct="1"/>
            <a:r>
              <a:rPr lang="en-US" altLang="en-US" sz="2400" b="1" dirty="0">
                <a:solidFill>
                  <a:srgbClr val="FF0000"/>
                </a:solidFill>
                <a:latin typeface="Times New Roman" panose="02020603050405020304" pitchFamily="18" charset="0"/>
              </a:rPr>
              <a:t>Màu? </a:t>
            </a:r>
          </a:p>
        </p:txBody>
      </p:sp>
      <p:sp>
        <p:nvSpPr>
          <p:cNvPr id="23563" name="Oval 24"/>
          <p:cNvSpPr/>
          <p:nvPr/>
        </p:nvSpPr>
        <p:spPr>
          <a:xfrm>
            <a:off x="1371600" y="5949950"/>
            <a:ext cx="2057400" cy="685800"/>
          </a:xfrm>
          <a:prstGeom prst="ellipse">
            <a:avLst/>
          </a:prstGeom>
          <a:noFill/>
          <a:ln w="76200" cap="flat" cmpd="tri">
            <a:solidFill>
              <a:srgbClr val="000099"/>
            </a:solidFill>
            <a:prstDash val="solid"/>
            <a:headEnd type="none" w="med" len="med"/>
            <a:tailEnd type="none" w="med" len="med"/>
          </a:ln>
        </p:spPr>
        <p:txBody>
          <a:bodyPr wrap="none" anchor="ctr" anchorCtr="0"/>
          <a:lstStyle/>
          <a:p>
            <a:pPr algn="ctr" eaLnBrk="1" hangingPunct="1"/>
            <a:r>
              <a:rPr lang="vi-VN" altLang="en-US" sz="2400" b="1" dirty="0">
                <a:solidFill>
                  <a:srgbClr val="FF0000"/>
                </a:solidFill>
                <a:latin typeface="Times New Roman" panose="02020603050405020304" pitchFamily="18" charset="0"/>
              </a:rPr>
              <a:t>Trạng thái</a:t>
            </a:r>
            <a:r>
              <a:rPr lang="en-US" altLang="en-US" sz="2400" b="1" dirty="0">
                <a:solidFill>
                  <a:srgbClr val="FF0000"/>
                </a:solidFill>
                <a:latin typeface="Times New Roman" panose="02020603050405020304" pitchFamily="18" charset="0"/>
              </a:rPr>
              <a:t>?</a:t>
            </a:r>
          </a:p>
        </p:txBody>
      </p:sp>
      <p:sp>
        <p:nvSpPr>
          <p:cNvPr id="4" name="Rectangle 3"/>
          <p:cNvSpPr/>
          <p:nvPr/>
        </p:nvSpPr>
        <p:spPr>
          <a:xfrm>
            <a:off x="3505200" y="5638800"/>
            <a:ext cx="1905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Khí nitrogen</a:t>
            </a:r>
          </a:p>
        </p:txBody>
      </p:sp>
      <p:sp>
        <p:nvSpPr>
          <p:cNvPr id="16" name="Rectangle 15"/>
          <p:cNvSpPr/>
          <p:nvPr/>
        </p:nvSpPr>
        <p:spPr>
          <a:xfrm>
            <a:off x="6477000" y="5638800"/>
            <a:ext cx="1905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Khí Chlorine</a:t>
            </a:r>
          </a:p>
        </p:txBody>
      </p:sp>
      <p:sp>
        <p:nvSpPr>
          <p:cNvPr id="2" name="Rectangle 1"/>
          <p:cNvSpPr/>
          <p:nvPr/>
        </p:nvSpPr>
        <p:spPr>
          <a:xfrm>
            <a:off x="228600" y="762000"/>
            <a:ext cx="1828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err="1">
                <a:ln>
                  <a:noFill/>
                </a:ln>
                <a:solidFill>
                  <a:srgbClr val="FFFFCC"/>
                </a:solidFill>
                <a:effectLst/>
                <a:uLnTx/>
                <a:uFillTx/>
                <a:latin typeface="Times New Roman" panose="02020603050405020304" pitchFamily="18" charset="0"/>
                <a:ea typeface="+mn-ea"/>
                <a:cs typeface="Times New Roman" panose="02020603050405020304" pitchFamily="18" charset="0"/>
              </a:rPr>
              <a:t>Aluminium</a:t>
            </a:r>
            <a:r>
              <a:rPr kumimoji="0" lang="en-US" sz="1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Times New Roman" panose="02020603050405020304" pitchFamily="18" charset="0"/>
              </a:rPr>
              <a:t> (Al)</a:t>
            </a:r>
          </a:p>
        </p:txBody>
      </p:sp>
      <p:sp>
        <p:nvSpPr>
          <p:cNvPr id="3" name="Rectangle 2"/>
          <p:cNvSpPr/>
          <p:nvPr/>
        </p:nvSpPr>
        <p:spPr>
          <a:xfrm>
            <a:off x="2997200" y="762000"/>
            <a:ext cx="1270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Times New Roman" panose="02020603050405020304" pitchFamily="18" charset="0"/>
              </a:rPr>
              <a:t>Gold (Au)</a:t>
            </a:r>
          </a:p>
        </p:txBody>
      </p:sp>
      <p:sp>
        <p:nvSpPr>
          <p:cNvPr id="5" name="Rectangle 4"/>
          <p:cNvSpPr/>
          <p:nvPr/>
        </p:nvSpPr>
        <p:spPr>
          <a:xfrm>
            <a:off x="6086475" y="2819400"/>
            <a:ext cx="1609725" cy="250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Times New Roman" panose="02020603050405020304" pitchFamily="18" charset="0"/>
              </a:rPr>
              <a:t>Copper (Cu)</a:t>
            </a:r>
          </a:p>
        </p:txBody>
      </p:sp>
      <p:sp>
        <p:nvSpPr>
          <p:cNvPr id="6" name="Rectangle 5"/>
          <p:cNvSpPr/>
          <p:nvPr/>
        </p:nvSpPr>
        <p:spPr>
          <a:xfrm>
            <a:off x="254000" y="5332413"/>
            <a:ext cx="2108200" cy="306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FFFFCC"/>
                </a:solidFill>
                <a:effectLst/>
                <a:uLnTx/>
                <a:uFillTx/>
                <a:latin typeface="Times New Roman" panose="02020603050405020304" pitchFamily="18" charset="0"/>
                <a:ea typeface="+mn-ea"/>
                <a:cs typeface="Times New Roman" panose="02020603050405020304" pitchFamily="18" charset="0"/>
              </a:rPr>
              <a:t>Magnesium (Mg)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1000" fill="hold"/>
                                        <p:tgtEl>
                                          <p:spTgt spid="6152"/>
                                        </p:tgtEl>
                                        <p:attrNameLst>
                                          <p:attrName>ppt_x</p:attrName>
                                        </p:attrNameLst>
                                      </p:cBhvr>
                                      <p:tavLst>
                                        <p:tav tm="0">
                                          <p:val>
                                            <p:strVal val="#ppt_x-.2"/>
                                          </p:val>
                                        </p:tav>
                                        <p:tav tm="100000">
                                          <p:val>
                                            <p:strVal val="#ppt_x"/>
                                          </p:val>
                                        </p:tav>
                                      </p:tavLst>
                                    </p:anim>
                                    <p:anim calcmode="lin" valueType="num">
                                      <p:cBhvr>
                                        <p:cTn id="8" dur="1000" fill="hold"/>
                                        <p:tgtEl>
                                          <p:spTgt spid="61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2"/>
                                        </p:tgtEl>
                                      </p:cBhvr>
                                    </p:animEffect>
                                  </p:childTnLst>
                                </p:cTn>
                              </p:par>
                              <p:par>
                                <p:cTn id="10" presetID="8" presetClass="entr" presetSubtype="16" fill="hold" grpId="1" nodeType="with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diamond(in)">
                                      <p:cBhvr>
                                        <p:cTn id="12" dur="2000"/>
                                        <p:tgtEl>
                                          <p:spTgt spid="615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6154"/>
                                        </p:tgtEl>
                                        <p:attrNameLst>
                                          <p:attrName>style.visibility</p:attrName>
                                        </p:attrNameLst>
                                      </p:cBhvr>
                                      <p:to>
                                        <p:strVal val="visible"/>
                                      </p:to>
                                    </p:set>
                                    <p:animEffect transition="in" filter="barn(inVertical)">
                                      <p:cBhvr>
                                        <p:cTn id="16" dur="500"/>
                                        <p:tgtEl>
                                          <p:spTgt spid="6154"/>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6155"/>
                                        </p:tgtEl>
                                        <p:attrNameLst>
                                          <p:attrName>style.visibility</p:attrName>
                                        </p:attrNameLst>
                                      </p:cBhvr>
                                      <p:to>
                                        <p:strVal val="visible"/>
                                      </p:to>
                                    </p:set>
                                    <p:animEffect transition="in" filter="barn(inVertical)">
                                      <p:cBhvr>
                                        <p:cTn id="20" dur="500"/>
                                        <p:tgtEl>
                                          <p:spTgt spid="6155"/>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6161"/>
                                        </p:tgtEl>
                                        <p:attrNameLst>
                                          <p:attrName>style.visibility</p:attrName>
                                        </p:attrNameLst>
                                      </p:cBhvr>
                                      <p:to>
                                        <p:strVal val="visible"/>
                                      </p:to>
                                    </p:set>
                                    <p:animEffect transition="in" filter="barn(inVertical)">
                                      <p:cBhvr>
                                        <p:cTn id="24" dur="500"/>
                                        <p:tgtEl>
                                          <p:spTgt spid="6161"/>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6162"/>
                                        </p:tgtEl>
                                        <p:attrNameLst>
                                          <p:attrName>style.visibility</p:attrName>
                                        </p:attrNameLst>
                                      </p:cBhvr>
                                      <p:to>
                                        <p:strVal val="visible"/>
                                      </p:to>
                                    </p:set>
                                    <p:animEffect transition="in" filter="barn(inVertical)">
                                      <p:cBhvr>
                                        <p:cTn id="28" dur="500"/>
                                        <p:tgtEl>
                                          <p:spTgt spid="6162"/>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6160"/>
                                        </p:tgtEl>
                                        <p:attrNameLst>
                                          <p:attrName>style.visibility</p:attrName>
                                        </p:attrNameLst>
                                      </p:cBhvr>
                                      <p:to>
                                        <p:strVal val="visible"/>
                                      </p:to>
                                    </p:set>
                                    <p:animEffect transition="in" filter="barn(inVertical)">
                                      <p:cBhvr>
                                        <p:cTn id="32" dur="500"/>
                                        <p:tgtEl>
                                          <p:spTgt spid="6160"/>
                                        </p:tgtEl>
                                      </p:cBhvr>
                                    </p:animEffect>
                                  </p:childTnLst>
                                </p:cTn>
                              </p:par>
                            </p:childTnLst>
                          </p:cTn>
                        </p:par>
                        <p:par>
                          <p:cTn id="33" fill="hold">
                            <p:stCondLst>
                              <p:cond delay="3500"/>
                            </p:stCondLst>
                            <p:childTnLst>
                              <p:par>
                                <p:cTn id="34" presetID="16" presetClass="entr" presetSubtype="21" fill="hold" nodeType="afterEffect">
                                  <p:stCondLst>
                                    <p:cond delay="0"/>
                                  </p:stCondLst>
                                  <p:childTnLst>
                                    <p:set>
                                      <p:cBhvr>
                                        <p:cTn id="35" dur="1" fill="hold">
                                          <p:stCondLst>
                                            <p:cond delay="0"/>
                                          </p:stCondLst>
                                        </p:cTn>
                                        <p:tgtEl>
                                          <p:spTgt spid="6159"/>
                                        </p:tgtEl>
                                        <p:attrNameLst>
                                          <p:attrName>style.visibility</p:attrName>
                                        </p:attrNameLst>
                                      </p:cBhvr>
                                      <p:to>
                                        <p:strVal val="visible"/>
                                      </p:to>
                                    </p:set>
                                    <p:animEffect transition="in" filter="barn(inVertical)">
                                      <p:cBhvr>
                                        <p:cTn id="36" dur="500"/>
                                        <p:tgtEl>
                                          <p:spTgt spid="6159"/>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23561"/>
                                        </p:tgtEl>
                                        <p:attrNameLst>
                                          <p:attrName>style.visibility</p:attrName>
                                        </p:attrNameLst>
                                      </p:cBhvr>
                                      <p:to>
                                        <p:strVal val="visible"/>
                                      </p:to>
                                    </p:set>
                                    <p:animEffect transition="in" filter="barn(inVertical)">
                                      <p:cBhvr>
                                        <p:cTn id="40" dur="500"/>
                                        <p:tgtEl>
                                          <p:spTgt spid="23561"/>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23563"/>
                                        </p:tgtEl>
                                        <p:attrNameLst>
                                          <p:attrName>style.visibility</p:attrName>
                                        </p:attrNameLst>
                                      </p:cBhvr>
                                      <p:to>
                                        <p:strVal val="visible"/>
                                      </p:to>
                                    </p:set>
                                    <p:animEffect transition="in" filter="barn(inVertical)">
                                      <p:cBhvr>
                                        <p:cTn id="44" dur="500"/>
                                        <p:tgtEl>
                                          <p:spTgt spid="23563"/>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par>
                          <p:cTn id="53" fill="hold">
                            <p:stCondLst>
                              <p:cond delay="6000"/>
                            </p:stCondLst>
                            <p:childTnLst>
                              <p:par>
                                <p:cTn id="54" presetID="16" presetClass="entr" presetSubtype="21"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barn(inVertical)">
                                      <p:cBhvr>
                                        <p:cTn id="56" dur="500"/>
                                        <p:tgtEl>
                                          <p:spTgt spid="2"/>
                                        </p:tgtEl>
                                      </p:cBhvr>
                                    </p:animEffect>
                                  </p:childTnLst>
                                </p:cTn>
                              </p:par>
                            </p:childTnLst>
                          </p:cTn>
                        </p:par>
                        <p:par>
                          <p:cTn id="57" fill="hold">
                            <p:stCondLst>
                              <p:cond delay="6500"/>
                            </p:stCondLst>
                            <p:childTnLst>
                              <p:par>
                                <p:cTn id="58" presetID="16" presetClass="entr" presetSubtype="21"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par>
                          <p:cTn id="61" fill="hold">
                            <p:stCondLst>
                              <p:cond delay="7000"/>
                            </p:stCondLst>
                            <p:childTnLst>
                              <p:par>
                                <p:cTn id="62" presetID="16" presetClass="entr" presetSubtype="21"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Vertical)">
                                      <p:cBhvr>
                                        <p:cTn id="64" dur="500"/>
                                        <p:tgtEl>
                                          <p:spTgt spid="5"/>
                                        </p:tgtEl>
                                      </p:cBhvr>
                                    </p:animEffect>
                                  </p:childTnLst>
                                </p:cTn>
                              </p:par>
                            </p:childTnLst>
                          </p:cTn>
                        </p:par>
                        <p:par>
                          <p:cTn id="65" fill="hold">
                            <p:stCondLst>
                              <p:cond delay="7500"/>
                            </p:stCondLst>
                            <p:childTnLst>
                              <p:par>
                                <p:cTn id="66" presetID="16" presetClass="entr" presetSubtype="21"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arn(inVertical)">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2" grpId="1"/>
      <p:bldP spid="23561" grpId="0" animBg="1"/>
      <p:bldP spid="23563" grpId="0" animBg="1"/>
      <p:bldP spid="4" grpId="0" animBg="1"/>
      <p:bldP spid="16" grpId="0" animBg="1"/>
      <p:bldP spid="2" grpId="0" animBg="1"/>
      <p:bldP spid="3"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33600" y="228600"/>
            <a:ext cx="4572000" cy="473075"/>
          </a:xfrm>
          <a:ln w="28575">
            <a:solidFill>
              <a:srgbClr val="002060">
                <a:alpha val="100000"/>
              </a:srgbClr>
            </a:solidFill>
            <a:miter lim="800000"/>
          </a:ln>
        </p:spPr>
        <p:txBody>
          <a:bodyPr vert="horz" wrap="square" lIns="91440" tIns="45720" rIns="91440" bIns="45720" anchor="ctr" anchorCtr="0"/>
          <a:lstStyle/>
          <a:p>
            <a:pPr algn="ctr" eaLnBrk="1" hangingPunct="1"/>
            <a:r>
              <a:rPr lang="en-US" altLang="en-US" dirty="0">
                <a:solidFill>
                  <a:srgbClr val="FF0000"/>
                </a:solidFill>
                <a:latin typeface="Times New Roman" panose="02020603050405020304" pitchFamily="18" charset="0"/>
                <a:cs typeface="Times New Roman" panose="02020603050405020304" pitchFamily="18" charset="0"/>
              </a:rPr>
              <a:t>MỘT SỐ DỤNG CỤ ĐO </a:t>
            </a:r>
            <a:endParaRPr lang="en-US" altLang="en-US" dirty="0">
              <a:solidFill>
                <a:srgbClr val="FF0000"/>
              </a:solidFill>
              <a:latin typeface="Times New Roman" panose="02020603050405020304" pitchFamily="18" charset="0"/>
              <a:ea typeface="Times New Roman" panose="02020603050405020304" pitchFamily="18" charset="0"/>
            </a:endParaRPr>
          </a:p>
        </p:txBody>
      </p:sp>
      <p:pic>
        <p:nvPicPr>
          <p:cNvPr id="2" name="Content Placeholder 1"/>
          <p:cNvPicPr>
            <a:picLocks noGrp="1" noChangeAspect="1"/>
          </p:cNvPicPr>
          <p:nvPr>
            <p:ph idx="1"/>
          </p:nvPr>
        </p:nvPicPr>
        <p:blipFill rotWithShape="1">
          <a:blip r:embed="rId2"/>
          <a:srcRect l="-1" r="-1"/>
          <a:stretch>
            <a:fillRect/>
          </a:stretch>
        </p:blipFill>
        <p:spPr>
          <a:xfrm>
            <a:off x="190500" y="968375"/>
            <a:ext cx="4267200" cy="4495800"/>
          </a:xfrm>
          <a:ln w="38100">
            <a:solidFill>
              <a:srgbClr val="FF0000"/>
            </a:solidFill>
          </a:ln>
          <a:effectLst>
            <a:outerShdw blurRad="190500" algn="tl" rotWithShape="0">
              <a:srgbClr val="000000">
                <a:alpha val="70000"/>
              </a:srgbClr>
            </a:outerShdw>
          </a:effectLst>
        </p:spPr>
      </p:pic>
      <p:pic>
        <p:nvPicPr>
          <p:cNvPr id="24580" name="Picture 2"/>
          <p:cNvPicPr>
            <a:picLocks noChangeAspect="1"/>
          </p:cNvPicPr>
          <p:nvPr/>
        </p:nvPicPr>
        <p:blipFill>
          <a:blip r:embed="rId3"/>
          <a:stretch>
            <a:fillRect/>
          </a:stretch>
        </p:blipFill>
        <p:spPr>
          <a:xfrm>
            <a:off x="4638675" y="968375"/>
            <a:ext cx="4438650" cy="4495800"/>
          </a:xfrm>
          <a:prstGeom prst="rect">
            <a:avLst/>
          </a:prstGeom>
          <a:noFill/>
          <a:ln w="38100" cap="flat" cmpd="sng">
            <a:solidFill>
              <a:srgbClr val="FF3300"/>
            </a:solidFill>
            <a:prstDash val="solid"/>
            <a:miter/>
            <a:headEnd type="none" w="med" len="med"/>
            <a:tailEnd type="none" w="med" len="med"/>
          </a:ln>
        </p:spPr>
      </p:pic>
      <p:sp>
        <p:nvSpPr>
          <p:cNvPr id="5" name="Rectangle 4"/>
          <p:cNvSpPr/>
          <p:nvPr/>
        </p:nvSpPr>
        <p:spPr>
          <a:xfrm>
            <a:off x="6705600" y="36576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7"/>
          <p:cNvSpPr/>
          <p:nvPr/>
        </p:nvSpPr>
        <p:spPr>
          <a:xfrm>
            <a:off x="6934200" y="29718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1828800" y="5638800"/>
            <a:ext cx="5334000" cy="609600"/>
          </a:xfrm>
          <a:prstGeom prst="rect">
            <a:avLst/>
          </a:prstGeom>
          <a:no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300" b="1" dirty="0">
                <a:solidFill>
                  <a:srgbClr val="FF0000"/>
                </a:solidFill>
                <a:latin typeface="Times New Roman" panose="02020603050405020304" pitchFamily="18" charset="0"/>
                <a:cs typeface="Times New Roman" panose="02020603050405020304" pitchFamily="18" charset="0"/>
              </a:rPr>
              <a:t>Máy đo nhiệt độ nóng chảy của kim loại</a:t>
            </a:r>
            <a:endParaRPr sz="2300" b="1" dirty="0">
              <a:solidFill>
                <a:srgbClr val="FF0000"/>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5486400" y="4800600"/>
            <a:ext cx="3124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4724400" y="5105400"/>
            <a:ext cx="685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1000"/>
                                        <p:tgtEl>
                                          <p:spTgt spid="24580"/>
                                        </p:tgtEl>
                                      </p:cBhvr>
                                    </p:animEffect>
                                    <p:anim calcmode="lin" valueType="num">
                                      <p:cBhvr>
                                        <p:cTn id="13" dur="1000" fill="hold"/>
                                        <p:tgtEl>
                                          <p:spTgt spid="24580"/>
                                        </p:tgtEl>
                                        <p:attrNameLst>
                                          <p:attrName>ppt_x</p:attrName>
                                        </p:attrNameLst>
                                      </p:cBhvr>
                                      <p:tavLst>
                                        <p:tav tm="0">
                                          <p:val>
                                            <p:strVal val="#ppt_x"/>
                                          </p:val>
                                        </p:tav>
                                        <p:tav tm="100000">
                                          <p:val>
                                            <p:strVal val="#ppt_x"/>
                                          </p:val>
                                        </p:tav>
                                      </p:tavLst>
                                    </p:anim>
                                    <p:anim calcmode="lin" valueType="num">
                                      <p:cBhvr>
                                        <p:cTn id="14"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1501</Words>
  <Application>Microsoft Office PowerPoint</Application>
  <PresentationFormat>On-screen Show (4:3)</PresentationFormat>
  <Paragraphs>182</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.VnTime</vt:lpstr>
      <vt:lpstr>Arial</vt:lpstr>
      <vt:lpstr>Calibri</vt:lpstr>
      <vt:lpstr>Calibri Light</vt:lpstr>
      <vt:lpstr>Garamond</vt:lpstr>
      <vt:lpstr>Times New Roman</vt:lpstr>
      <vt:lpstr>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DỤNG CỤ ĐO </vt:lpstr>
      <vt:lpstr>MỘT SỐ DỤNG CỤ ĐO </vt:lpstr>
      <vt:lpstr>LÀM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WinXP_SP2_Full</dc:creator>
  <cp:lastModifiedBy>tricuong240794@hotmail.com</cp:lastModifiedBy>
  <cp:revision>67</cp:revision>
  <dcterms:created xsi:type="dcterms:W3CDTF">2009-07-22T05:35:00Z</dcterms:created>
  <dcterms:modified xsi:type="dcterms:W3CDTF">2021-09-06T17:58:33Z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650BAB15BB5C433BBB5070FCA8FEF6E8</vt:lpwstr>
  </property>
  <property fmtid="{D5CDD505-2E9C-101B-9397-08002B2CF9AE}" pid="3" name="KSOProductBuildVer">
    <vt:lpwstr>1033-11.2.0.10265</vt:lpwstr>
  </property>
</Properties>
</file>